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sldIdLst>
    <p:sldId id="256" r:id="rId2"/>
    <p:sldId id="260" r:id="rId3"/>
    <p:sldId id="261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33" r:id="rId23"/>
    <p:sldId id="347" r:id="rId24"/>
    <p:sldId id="348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06" r:id="rId38"/>
    <p:sldId id="288" r:id="rId39"/>
    <p:sldId id="307" r:id="rId40"/>
    <p:sldId id="308" r:id="rId41"/>
    <p:sldId id="310" r:id="rId42"/>
    <p:sldId id="324" r:id="rId43"/>
    <p:sldId id="325" r:id="rId44"/>
    <p:sldId id="326" r:id="rId45"/>
    <p:sldId id="311" r:id="rId46"/>
    <p:sldId id="312" r:id="rId47"/>
    <p:sldId id="329" r:id="rId48"/>
    <p:sldId id="328" r:id="rId49"/>
    <p:sldId id="313" r:id="rId50"/>
    <p:sldId id="327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03" r:id="rId60"/>
    <p:sldId id="349" r:id="rId61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0"/>
  </p:normalViewPr>
  <p:slideViewPr>
    <p:cSldViewPr>
      <p:cViewPr varScale="1">
        <p:scale>
          <a:sx n="110" d="100"/>
          <a:sy n="110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s03\COPLAN\2016-COMOD\2016-PRESIDENTE-INFORMA&#199;&#213;ES\2017-06-22-DADOS_APRESENTA&#199;&#195;O_CAMARA%20DOS%20DEP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s03\COPLAN\2016-COMOD\2016-PRESIDENTE-INFORMA&#199;&#213;ES\2017-06-22-DADOS_APRESENTA&#199;&#195;O_CAMARA%20DOS%20DE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s03\DF-DECON\DECON%20-%20COMPLETO\2017%20-%20DECON%20-%20COMPLETO\GAB%20-%20PRES\GR&#193;FICOS%20B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s03\COPLAN\2016-COMOD\2016-PRESIDENTE-INFORMA&#199;&#213;ES\2017-06-22-DADOS_APRESENTA&#199;&#195;O_CAMARA%20DOS%20DE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s03\COPLAN\2016-COMOD\2016-PRESIDENTE-INFORMA&#199;&#213;ES\2017-06-22-DADOS_APRESENTA&#199;&#195;O_CAMARA%20DOS%20DE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ramos.NOVACAP-SEDE\NOVACAP%202017\EMENDAS%20PARLAMENTARES\2017-Emendas%20Distritai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na.ramos.NOVACAP-SEDE\NOVACAP%202017\EMENDAS%20PARLAMENTARES\2017-Emendas%20Distrita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ramos.NOVACAP-SEDE\NOVACAP%202017\EMENDAS%20PARLAMENTARES\2017-Emendas%20Distrita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ramos.NOVACAP-SEDE\NOVACAP%202017\EMENDAS%20PARLAMENTARES\2017-Emendas%20Distrita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ramos.NOVACAP-SEDE\NOVACAP%202017\EMENDAS%20PARLAMENTARES\2017-Emendas%20Distrita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'REC COR'!$D$2</c:f>
              <c:strCache>
                <c:ptCount val="1"/>
                <c:pt idx="0">
                  <c:v>RECEITAS CORRENTES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DB6-4564-B4B3-BFB8AF06973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B6-4564-B4B3-BFB8AF06973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DB6-4564-B4B3-BFB8AF069739}"/>
              </c:ext>
            </c:extLst>
          </c:dPt>
          <c:dLbls>
            <c:dLbl>
              <c:idx val="2"/>
              <c:layout>
                <c:manualLayout>
                  <c:x val="-4.0254811898512724E-2"/>
                  <c:y val="-4.449292796733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B6-4564-B4B3-BFB8AF06973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491819772528481"/>
                  <c:y val="-7.678441236512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B6-4564-B4B3-BFB8AF06973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'REC COR'!$C$3:$C$6</c:f>
              <c:strCache>
                <c:ptCount val="4"/>
                <c:pt idx="0">
                  <c:v>Receita Patrimonial</c:v>
                </c:pt>
                <c:pt idx="1">
                  <c:v>Receita de Serviços</c:v>
                </c:pt>
                <c:pt idx="2">
                  <c:v>Transferências Correntes</c:v>
                </c:pt>
                <c:pt idx="3">
                  <c:v>Outras Receitas Correntes</c:v>
                </c:pt>
              </c:strCache>
            </c:strRef>
          </c:cat>
          <c:val>
            <c:numRef>
              <c:f>'REC COR'!$D$3:$D$6</c:f>
              <c:numCache>
                <c:formatCode>#,##0.00</c:formatCode>
                <c:ptCount val="4"/>
                <c:pt idx="0">
                  <c:v>1100395.73</c:v>
                </c:pt>
                <c:pt idx="1">
                  <c:v>839551.23</c:v>
                </c:pt>
                <c:pt idx="2" formatCode="General">
                  <c:v>0</c:v>
                </c:pt>
                <c:pt idx="3">
                  <c:v>59800.39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B6-4564-B4B3-BFB8AF069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83578656561691"/>
          <c:y val="0.25801011287346137"/>
          <c:w val="0.55679718727070393"/>
          <c:h val="0.4921967359752050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8353924823977677E-2"/>
                  <c:y val="0.212354110726513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928996543495635"/>
                  <c:y val="3.96716960223792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685452660583239E-2"/>
                  <c:y val="1.11372368244324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894815152749202"/>
                  <c:y val="9.34746885503600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519818894045579"/>
                  <c:y val="5.29480969776160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7179989914371933E-2"/>
                  <c:y val="1.26172849481370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5758175979698141"/>
                  <c:y val="-9.72523615702151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21932873887021018"/>
                  <c:y val="-0.150905491020478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8612240932231294"/>
                  <c:y val="-3.37903997399957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OUVIDORIA!$A$32:$A$41</c:f>
              <c:strCache>
                <c:ptCount val="10"/>
                <c:pt idx="0">
                  <c:v>Poda de Árvore</c:v>
                </c:pt>
                <c:pt idx="1">
                  <c:v>Boca de lobo e bueiro</c:v>
                </c:pt>
                <c:pt idx="2">
                  <c:v>Corte total da árvore - erradicação</c:v>
                </c:pt>
                <c:pt idx="3">
                  <c:v>Tapa buraco</c:v>
                </c:pt>
                <c:pt idx="4">
                  <c:v>Roçagem de mato/capim</c:v>
                </c:pt>
                <c:pt idx="5">
                  <c:v>Águas Pluviais</c:v>
                </c:pt>
                <c:pt idx="6">
                  <c:v>Calçadas e Meios Fios</c:v>
                </c:pt>
                <c:pt idx="7">
                  <c:v>Obras Públicas</c:v>
                </c:pt>
                <c:pt idx="8">
                  <c:v>Pavimentação</c:v>
                </c:pt>
                <c:pt idx="9">
                  <c:v>Outros</c:v>
                </c:pt>
              </c:strCache>
            </c:strRef>
          </c:cat>
          <c:val>
            <c:numRef>
              <c:f>OUVIDORIA!$F$32:$F$41</c:f>
              <c:numCache>
                <c:formatCode>General</c:formatCode>
                <c:ptCount val="10"/>
                <c:pt idx="0">
                  <c:v>6662</c:v>
                </c:pt>
                <c:pt idx="1">
                  <c:v>2203</c:v>
                </c:pt>
                <c:pt idx="2">
                  <c:v>2594</c:v>
                </c:pt>
                <c:pt idx="3">
                  <c:v>1320</c:v>
                </c:pt>
                <c:pt idx="4">
                  <c:v>991</c:v>
                </c:pt>
                <c:pt idx="5">
                  <c:v>218</c:v>
                </c:pt>
                <c:pt idx="6">
                  <c:v>168</c:v>
                </c:pt>
                <c:pt idx="7">
                  <c:v>98</c:v>
                </c:pt>
                <c:pt idx="8">
                  <c:v>129</c:v>
                </c:pt>
                <c:pt idx="9">
                  <c:v>806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127372090931696"/>
          <c:y val="0.33755425984414439"/>
          <c:w val="0.55694486326916082"/>
          <c:h val="0.5388228192899201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8.7547664584559509E-2"/>
                  <c:y val="-0.146520044781349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PRESIDÊNCIA</a:t>
                    </a:r>
                    <a:r>
                      <a:rPr lang="en-US" dirty="0"/>
                      <a:t>; 117; 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022540585204633E-2"/>
                  <c:y val="-8.6606483554991717E-3"/>
                </c:manualLayout>
              </c:layout>
              <c:tx>
                <c:rich>
                  <a:bodyPr/>
                  <a:lstStyle/>
                  <a:p>
                    <a:r>
                      <a:rPr lang="pt-BR" dirty="0" smtClean="0"/>
                      <a:t>DIRETORIA </a:t>
                    </a:r>
                    <a:r>
                      <a:rPr lang="pt-BR" dirty="0"/>
                      <a:t>DE </a:t>
                    </a:r>
                    <a:r>
                      <a:rPr lang="pt-BR" dirty="0" smtClean="0"/>
                      <a:t>EDIFICAÇÕES; </a:t>
                    </a:r>
                    <a:r>
                      <a:rPr lang="pt-BR" dirty="0"/>
                      <a:t>292; 15%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042989932335583E-2"/>
                  <c:y val="-2.8453435729363413E-2"/>
                </c:manualLayout>
              </c:layout>
              <c:tx>
                <c:rich>
                  <a:bodyPr/>
                  <a:lstStyle/>
                  <a:p>
                    <a:r>
                      <a:rPr lang="pt-BR" dirty="0" smtClean="0"/>
                      <a:t>DIRETORIA </a:t>
                    </a:r>
                    <a:r>
                      <a:rPr lang="pt-BR" dirty="0"/>
                      <a:t>DE </a:t>
                    </a:r>
                    <a:r>
                      <a:rPr lang="pt-BR" dirty="0" smtClean="0"/>
                      <a:t>URBANIZAÇÃO</a:t>
                    </a:r>
                    <a:r>
                      <a:rPr lang="pt-BR" dirty="0"/>
                      <a:t>; 946; 47%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959654620560973E-2"/>
                  <c:y val="-0.1102339056344166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291734114024061"/>
                  <c:y val="-0.1141849623546101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DRH!$A$6:$A$10</c:f>
              <c:strCache>
                <c:ptCount val="5"/>
                <c:pt idx="0">
                  <c:v>PRESIDENCIA</c:v>
                </c:pt>
                <c:pt idx="1">
                  <c:v>DIRETORIA DE EDIFICACOES</c:v>
                </c:pt>
                <c:pt idx="2">
                  <c:v>DIRETORIA DE URBANIZACAO</c:v>
                </c:pt>
                <c:pt idx="3">
                  <c:v>DIRETORIA ADMINISTRATIVA</c:v>
                </c:pt>
                <c:pt idx="4">
                  <c:v>DIRETORIA FINANCEIRA</c:v>
                </c:pt>
              </c:strCache>
            </c:strRef>
          </c:cat>
          <c:val>
            <c:numRef>
              <c:f>DRH!$B$6:$B$10</c:f>
              <c:numCache>
                <c:formatCode>General</c:formatCode>
                <c:ptCount val="5"/>
                <c:pt idx="0">
                  <c:v>117</c:v>
                </c:pt>
                <c:pt idx="1">
                  <c:v>292</c:v>
                </c:pt>
                <c:pt idx="2">
                  <c:v>946</c:v>
                </c:pt>
                <c:pt idx="3">
                  <c:v>590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'TR COR'!$D$6</c:f>
              <c:strCache>
                <c:ptCount val="1"/>
                <c:pt idx="0">
                  <c:v>REPASSES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8E9-4157-A537-D5F0A26F686D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E9-4157-A537-D5F0A26F686D}"/>
              </c:ext>
            </c:extLst>
          </c:dPt>
          <c:dLbls>
            <c:dLbl>
              <c:idx val="1"/>
              <c:layout>
                <c:manualLayout>
                  <c:x val="-1.6359361329833795E-2"/>
                  <c:y val="-0.13846128608923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E9-4157-A537-D5F0A26F686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'TR COR'!$C$7:$C$8</c:f>
              <c:strCache>
                <c:ptCount val="2"/>
                <c:pt idx="0">
                  <c:v>Repasses Correntes</c:v>
                </c:pt>
                <c:pt idx="1">
                  <c:v>Repasses de Capital</c:v>
                </c:pt>
              </c:strCache>
            </c:strRef>
          </c:cat>
          <c:val>
            <c:numRef>
              <c:f>'TR COR'!$D$7:$D$8</c:f>
              <c:numCache>
                <c:formatCode>#,##0.00</c:formatCode>
                <c:ptCount val="2"/>
                <c:pt idx="0">
                  <c:v>567481518.81999934</c:v>
                </c:pt>
                <c:pt idx="1">
                  <c:v>138060007.75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E9-4157-A537-D5F0A26F6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932217546067494"/>
          <c:y val="0.40373580359835476"/>
          <c:w val="0.21723956224419691"/>
          <c:h val="0.18457103420392446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55555555555564E-2"/>
          <c:y val="3.0447265454487751E-2"/>
          <c:w val="0.9689555555555559"/>
          <c:h val="0.75939193961856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'PROGRAMA TEMÁTICO'!$I$1</c:f>
              <c:strCache>
                <c:ptCount val="1"/>
                <c:pt idx="0">
                  <c:v>DOTAÇÃO INICIAL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'PROGRAMA TEMÁTICO'!$H$2:$H$17</c:f>
              <c:strCache>
                <c:ptCount val="9"/>
                <c:pt idx="0">
                  <c:v>PROGRAMA: 0001 – PROGRAMA PARA OPERAÇÃO ESPECIAL</c:v>
                </c:pt>
                <c:pt idx="1">
                  <c:v>PROGRAMA: 6001 – GESTÃO, MANUTENÇÃO E SERVIÇOS AO ESTADO – DESENVOLVIMENTO</c:v>
                </c:pt>
                <c:pt idx="2">
                  <c:v>PROGRAMA TEMÁTICO: 6202 – BRASÍLIA SAUDÁVEL</c:v>
                </c:pt>
                <c:pt idx="3">
                  <c:v>PROGRAMA TEMÁTICO: 6206 – CIDADE DO ESPORTE E LAZER -  </c:v>
                </c:pt>
                <c:pt idx="4">
                  <c:v>PROGRAMA TEMÁTICO: 6207 – BRASÍLIA COMPETITIVA</c:v>
                </c:pt>
                <c:pt idx="5">
                  <c:v>PROGRAMA TEMÁTICO: 6208 – TERRITÓRIO DA GENTE</c:v>
                </c:pt>
                <c:pt idx="6">
                  <c:v>PROGRAMA TEMÁTICO: 6210 – INFRAESTRUTURA E SUSTENTABILIDADE SOCIOAMBIENTAL</c:v>
                </c:pt>
                <c:pt idx="7">
                  <c:v>PROGRAMA TEMÁTICO: 6216 – MOBILIDADE INTEGRADA E SUSTENTÁVEL</c:v>
                </c:pt>
                <c:pt idx="8">
                  <c:v>PROGRAMA TEMÁTICO: 6219 – CAPITAL CULTURAL</c:v>
                </c:pt>
              </c:strCache>
            </c:strRef>
          </c:cat>
          <c:val>
            <c:numRef>
              <c:f>'PROGRAMA TEMÁTICO'!$I$2:$I$17</c:f>
              <c:numCache>
                <c:formatCode>#,##0</c:formatCode>
                <c:ptCount val="9"/>
                <c:pt idx="0">
                  <c:v>66302966</c:v>
                </c:pt>
                <c:pt idx="1">
                  <c:v>395044848</c:v>
                </c:pt>
                <c:pt idx="2" formatCode="General">
                  <c:v>0</c:v>
                </c:pt>
                <c:pt idx="3">
                  <c:v>21874393</c:v>
                </c:pt>
                <c:pt idx="4">
                  <c:v>4150000</c:v>
                </c:pt>
                <c:pt idx="5">
                  <c:v>24631000</c:v>
                </c:pt>
                <c:pt idx="6">
                  <c:v>241555330</c:v>
                </c:pt>
                <c:pt idx="7">
                  <c:v>20540000</c:v>
                </c:pt>
                <c:pt idx="8">
                  <c:v>500000</c:v>
                </c:pt>
              </c:numCache>
            </c:numRef>
          </c:val>
        </c:ser>
        <c:ser>
          <c:idx val="1"/>
          <c:order val="1"/>
          <c:tx>
            <c:strRef>
              <c:f>'PROGRAMA TEMÁTICO'!$J$1</c:f>
              <c:strCache>
                <c:ptCount val="1"/>
                <c:pt idx="0">
                  <c:v>AUTORIZADO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'PROGRAMA TEMÁTICO'!$H$2:$H$17</c:f>
              <c:strCache>
                <c:ptCount val="9"/>
                <c:pt idx="0">
                  <c:v>PROGRAMA: 0001 – PROGRAMA PARA OPERAÇÃO ESPECIAL</c:v>
                </c:pt>
                <c:pt idx="1">
                  <c:v>PROGRAMA: 6001 – GESTÃO, MANUTENÇÃO E SERVIÇOS AO ESTADO – DESENVOLVIMENTO</c:v>
                </c:pt>
                <c:pt idx="2">
                  <c:v>PROGRAMA TEMÁTICO: 6202 – BRASÍLIA SAUDÁVEL</c:v>
                </c:pt>
                <c:pt idx="3">
                  <c:v>PROGRAMA TEMÁTICO: 6206 – CIDADE DO ESPORTE E LAZER -  </c:v>
                </c:pt>
                <c:pt idx="4">
                  <c:v>PROGRAMA TEMÁTICO: 6207 – BRASÍLIA COMPETITIVA</c:v>
                </c:pt>
                <c:pt idx="5">
                  <c:v>PROGRAMA TEMÁTICO: 6208 – TERRITÓRIO DA GENTE</c:v>
                </c:pt>
                <c:pt idx="6">
                  <c:v>PROGRAMA TEMÁTICO: 6210 – INFRAESTRUTURA E SUSTENTABILIDADE SOCIOAMBIENTAL</c:v>
                </c:pt>
                <c:pt idx="7">
                  <c:v>PROGRAMA TEMÁTICO: 6216 – MOBILIDADE INTEGRADA E SUSTENTÁVEL</c:v>
                </c:pt>
                <c:pt idx="8">
                  <c:v>PROGRAMA TEMÁTICO: 6219 – CAPITAL CULTURAL</c:v>
                </c:pt>
              </c:strCache>
            </c:strRef>
          </c:cat>
          <c:val>
            <c:numRef>
              <c:f>'PROGRAMA TEMÁTICO'!$J$2:$J$17</c:f>
              <c:numCache>
                <c:formatCode>#,##0</c:formatCode>
                <c:ptCount val="9"/>
                <c:pt idx="0">
                  <c:v>93990925</c:v>
                </c:pt>
                <c:pt idx="1">
                  <c:v>384434674</c:v>
                </c:pt>
                <c:pt idx="2" formatCode="General">
                  <c:v>1075000</c:v>
                </c:pt>
                <c:pt idx="3">
                  <c:v>9747485</c:v>
                </c:pt>
                <c:pt idx="4">
                  <c:v>900001</c:v>
                </c:pt>
                <c:pt idx="5">
                  <c:v>18293286</c:v>
                </c:pt>
                <c:pt idx="6">
                  <c:v>412283111</c:v>
                </c:pt>
                <c:pt idx="7">
                  <c:v>21999232</c:v>
                </c:pt>
                <c:pt idx="8">
                  <c:v>575000</c:v>
                </c:pt>
              </c:numCache>
            </c:numRef>
          </c:val>
        </c:ser>
        <c:ser>
          <c:idx val="2"/>
          <c:order val="2"/>
          <c:tx>
            <c:strRef>
              <c:f>'PROGRAMA TEMÁTICO'!$K$1</c:f>
              <c:strCache>
                <c:ptCount val="1"/>
                <c:pt idx="0">
                  <c:v>EMPENHADO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'PROGRAMA TEMÁTICO'!$H$2:$H$17</c:f>
              <c:strCache>
                <c:ptCount val="9"/>
                <c:pt idx="0">
                  <c:v>PROGRAMA: 0001 – PROGRAMA PARA OPERAÇÃO ESPECIAL</c:v>
                </c:pt>
                <c:pt idx="1">
                  <c:v>PROGRAMA: 6001 – GESTÃO, MANUTENÇÃO E SERVIÇOS AO ESTADO – DESENVOLVIMENTO</c:v>
                </c:pt>
                <c:pt idx="2">
                  <c:v>PROGRAMA TEMÁTICO: 6202 – BRASÍLIA SAUDÁVEL</c:v>
                </c:pt>
                <c:pt idx="3">
                  <c:v>PROGRAMA TEMÁTICO: 6206 – CIDADE DO ESPORTE E LAZER -  </c:v>
                </c:pt>
                <c:pt idx="4">
                  <c:v>PROGRAMA TEMÁTICO: 6207 – BRASÍLIA COMPETITIVA</c:v>
                </c:pt>
                <c:pt idx="5">
                  <c:v>PROGRAMA TEMÁTICO: 6208 – TERRITÓRIO DA GENTE</c:v>
                </c:pt>
                <c:pt idx="6">
                  <c:v>PROGRAMA TEMÁTICO: 6210 – INFRAESTRUTURA E SUSTENTABILIDADE SOCIOAMBIENTAL</c:v>
                </c:pt>
                <c:pt idx="7">
                  <c:v>PROGRAMA TEMÁTICO: 6216 – MOBILIDADE INTEGRADA E SUSTENTÁVEL</c:v>
                </c:pt>
                <c:pt idx="8">
                  <c:v>PROGRAMA TEMÁTICO: 6219 – CAPITAL CULTURAL</c:v>
                </c:pt>
              </c:strCache>
            </c:strRef>
          </c:cat>
          <c:val>
            <c:numRef>
              <c:f>'PROGRAMA TEMÁTICO'!$K$2:$K$17</c:f>
              <c:numCache>
                <c:formatCode>#,##0</c:formatCode>
                <c:ptCount val="9"/>
                <c:pt idx="0">
                  <c:v>92932176</c:v>
                </c:pt>
                <c:pt idx="1">
                  <c:v>371394147</c:v>
                </c:pt>
                <c:pt idx="2" formatCode="General">
                  <c:v>1075000</c:v>
                </c:pt>
                <c:pt idx="3">
                  <c:v>3820004</c:v>
                </c:pt>
                <c:pt idx="4">
                  <c:v>500000</c:v>
                </c:pt>
                <c:pt idx="5">
                  <c:v>16902793</c:v>
                </c:pt>
                <c:pt idx="6">
                  <c:v>302166883</c:v>
                </c:pt>
                <c:pt idx="7">
                  <c:v>20517850</c:v>
                </c:pt>
                <c:pt idx="8">
                  <c:v>575000</c:v>
                </c:pt>
              </c:numCache>
            </c:numRef>
          </c:val>
        </c:ser>
        <c:ser>
          <c:idx val="3"/>
          <c:order val="3"/>
          <c:tx>
            <c:strRef>
              <c:f>'PROGRAMA TEMÁTICO'!$L$1</c:f>
              <c:strCache>
                <c:ptCount val="1"/>
                <c:pt idx="0">
                  <c:v>LIQUIDADO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'PROGRAMA TEMÁTICO'!$H$2:$H$17</c:f>
              <c:strCache>
                <c:ptCount val="9"/>
                <c:pt idx="0">
                  <c:v>PROGRAMA: 0001 – PROGRAMA PARA OPERAÇÃO ESPECIAL</c:v>
                </c:pt>
                <c:pt idx="1">
                  <c:v>PROGRAMA: 6001 – GESTÃO, MANUTENÇÃO E SERVIÇOS AO ESTADO – DESENVOLVIMENTO</c:v>
                </c:pt>
                <c:pt idx="2">
                  <c:v>PROGRAMA TEMÁTICO: 6202 – BRASÍLIA SAUDÁVEL</c:v>
                </c:pt>
                <c:pt idx="3">
                  <c:v>PROGRAMA TEMÁTICO: 6206 – CIDADE DO ESPORTE E LAZER -  </c:v>
                </c:pt>
                <c:pt idx="4">
                  <c:v>PROGRAMA TEMÁTICO: 6207 – BRASÍLIA COMPETITIVA</c:v>
                </c:pt>
                <c:pt idx="5">
                  <c:v>PROGRAMA TEMÁTICO: 6208 – TERRITÓRIO DA GENTE</c:v>
                </c:pt>
                <c:pt idx="6">
                  <c:v>PROGRAMA TEMÁTICO: 6210 – INFRAESTRUTURA E SUSTENTABILIDADE SOCIOAMBIENTAL</c:v>
                </c:pt>
                <c:pt idx="7">
                  <c:v>PROGRAMA TEMÁTICO: 6216 – MOBILIDADE INTEGRADA E SUSTENTÁVEL</c:v>
                </c:pt>
                <c:pt idx="8">
                  <c:v>PROGRAMA TEMÁTICO: 6219 – CAPITAL CULTURAL</c:v>
                </c:pt>
              </c:strCache>
            </c:strRef>
          </c:cat>
          <c:val>
            <c:numRef>
              <c:f>'PROGRAMA TEMÁTICO'!$L$2:$L$17</c:f>
              <c:numCache>
                <c:formatCode>#,##0</c:formatCode>
                <c:ptCount val="9"/>
                <c:pt idx="0">
                  <c:v>92932176</c:v>
                </c:pt>
                <c:pt idx="1">
                  <c:v>365260677</c:v>
                </c:pt>
                <c:pt idx="2" formatCode="General">
                  <c:v>263197</c:v>
                </c:pt>
                <c:pt idx="3">
                  <c:v>2642752</c:v>
                </c:pt>
                <c:pt idx="4">
                  <c:v>0</c:v>
                </c:pt>
                <c:pt idx="5">
                  <c:v>13315277</c:v>
                </c:pt>
                <c:pt idx="6">
                  <c:v>274437941</c:v>
                </c:pt>
                <c:pt idx="7">
                  <c:v>19540908</c:v>
                </c:pt>
                <c:pt idx="8">
                  <c:v>575000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4361632"/>
        <c:axId val="364362416"/>
      </c:barChart>
      <c:catAx>
        <c:axId val="364361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364362416"/>
        <c:crosses val="autoZero"/>
        <c:auto val="1"/>
        <c:lblAlgn val="ctr"/>
        <c:lblOffset val="100"/>
        <c:noMultiLvlLbl val="0"/>
      </c:catAx>
      <c:valAx>
        <c:axId val="3643624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364361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606322222222229"/>
          <c:y val="0.95443356693307091"/>
          <c:w val="0.46296244444444457"/>
          <c:h val="4.55664544735493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845787951716251"/>
          <c:y val="0.30324074074074081"/>
          <c:w val="0.71129593776733369"/>
          <c:h val="0.66666666666666663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LICITAÇÃO!$A$2:$A$7</c:f>
              <c:strCache>
                <c:ptCount val="6"/>
                <c:pt idx="0">
                  <c:v>Convite </c:v>
                </c:pt>
                <c:pt idx="1">
                  <c:v>Tomada de Preços </c:v>
                </c:pt>
                <c:pt idx="2">
                  <c:v>Concorrência </c:v>
                </c:pt>
                <c:pt idx="3">
                  <c:v>Pré-qualificação </c:v>
                </c:pt>
                <c:pt idx="4">
                  <c:v>Pregão Presencial </c:v>
                </c:pt>
                <c:pt idx="5">
                  <c:v>Pregão Eletrônico </c:v>
                </c:pt>
              </c:strCache>
            </c:strRef>
          </c:cat>
          <c:val>
            <c:numRef>
              <c:f>LICITAÇÃO!$E$2:$E$7</c:f>
              <c:numCache>
                <c:formatCode>#,##0.00</c:formatCode>
                <c:ptCount val="6"/>
                <c:pt idx="0">
                  <c:v>441596.41000000015</c:v>
                </c:pt>
                <c:pt idx="1">
                  <c:v>5859172.3599999994</c:v>
                </c:pt>
                <c:pt idx="2">
                  <c:v>208162860.44</c:v>
                </c:pt>
                <c:pt idx="3" formatCode="General">
                  <c:v>0</c:v>
                </c:pt>
                <c:pt idx="4">
                  <c:v>63441513.18</c:v>
                </c:pt>
                <c:pt idx="5">
                  <c:v>42771653.900000006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90"/>
      <c:rAngAx val="0"/>
      <c:perspective val="0"/>
    </c:view3D>
    <c:floor>
      <c:thickness val="0"/>
      <c:spPr>
        <a:solidFill>
          <a:schemeClr val="bg2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942027166264201E-2"/>
          <c:y val="9.9196787148594368E-2"/>
          <c:w val="0.97871254379635297"/>
          <c:h val="0.890928121936564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'RESUMO 2016'!$K$42</c:f>
              <c:strCache>
                <c:ptCount val="1"/>
                <c:pt idx="0">
                  <c:v>Total de emendas distritais inicial (lei)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69565118159863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Total de emendas distritais inicial (lei);  </a:t>
                    </a:r>
                  </a:p>
                  <a:p>
                    <a:r>
                      <a:rPr lang="en-US" b="1"/>
                      <a:t>R$</a:t>
                    </a:r>
                    <a:r>
                      <a:rPr lang="en-US" b="1" baseline="0"/>
                      <a:t> </a:t>
                    </a:r>
                    <a:r>
                      <a:rPr lang="en-US" b="1"/>
                      <a:t>80.371.000,00 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'RESUMO 2016'!$B$43</c:f>
              <c:strCache>
                <c:ptCount val="1"/>
                <c:pt idx="0">
                  <c:v>EMENDAS DISTRITAIS - NOVACAP 2016</c:v>
                </c:pt>
              </c:strCache>
            </c:strRef>
          </c:cat>
          <c:val>
            <c:numRef>
              <c:f>'RESUMO 2016'!$K$43</c:f>
              <c:numCache>
                <c:formatCode>_(* #,##0.00_);_(* \(#,##0.00\);_(* "-"??_);_(@_)</c:formatCode>
                <c:ptCount val="1"/>
                <c:pt idx="0">
                  <c:v>80371000</c:v>
                </c:pt>
              </c:numCache>
            </c:numRef>
          </c:val>
        </c:ser>
        <c:ser>
          <c:idx val="5"/>
          <c:order val="1"/>
          <c:tx>
            <c:strRef>
              <c:f>'RESUMO 2016'!$F$4</c:f>
              <c:strCache>
                <c:ptCount val="1"/>
                <c:pt idx="0">
                  <c:v>ALTERAÇÃO
(Cancelamento/
Suplementação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391188247040074E-2"/>
                  <c:y val="-3.2128303239203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ALTERAÇÃO
(Cancelamento/
Suplementação;</a:t>
                    </a:r>
                  </a:p>
                  <a:p>
                    <a:r>
                      <a:rPr lang="en-US" b="1">
                        <a:solidFill>
                          <a:srgbClr val="C00000"/>
                        </a:solidFill>
                      </a:rPr>
                      <a:t> R$ -57.649.244,00 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'RESUMO 2016'!$F$29</c:f>
              <c:numCache>
                <c:formatCode>_(* #,##0.00_);_(* \(#,##0.00\);_(* "-"??_);_(@_)</c:formatCode>
                <c:ptCount val="1"/>
                <c:pt idx="0">
                  <c:v>-57649244</c:v>
                </c:pt>
              </c:numCache>
            </c:numRef>
          </c:val>
        </c:ser>
        <c:ser>
          <c:idx val="6"/>
          <c:order val="2"/>
          <c:tx>
            <c:strRef>
              <c:f>'RESUMO 2016'!$D$4</c:f>
              <c:strCache>
                <c:ptCount val="1"/>
                <c:pt idx="0">
                  <c:v>TOTAL 
(Inicial + Alterações)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536114625571866E-2"/>
                  <c:y val="2.67737617135208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TOTAL 
(Inicial + Alterações);  </a:t>
                    </a:r>
                  </a:p>
                  <a:p>
                    <a:r>
                      <a:rPr lang="en-US" b="1"/>
                      <a:t>R$ 22.721.756,00 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'RESUMO 2016'!$D$29</c:f>
              <c:numCache>
                <c:formatCode>_(* #,##0.00_);_(* \(#,##0.00\);_(* "-"??_);_(@_)</c:formatCode>
                <c:ptCount val="1"/>
                <c:pt idx="0">
                  <c:v>22721756</c:v>
                </c:pt>
              </c:numCache>
            </c:numRef>
          </c:val>
        </c:ser>
        <c:ser>
          <c:idx val="1"/>
          <c:order val="3"/>
          <c:tx>
            <c:strRef>
              <c:f>'RESUMO 2016'!$I$4</c:f>
              <c:strCache>
                <c:ptCount val="1"/>
                <c:pt idx="0">
                  <c:v>DESPESA AUTORIZADA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043476772397903E-2"/>
                  <c:y val="0.203480589022757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DESPESA AUTORIZADA;  </a:t>
                    </a:r>
                    <a:r>
                      <a:rPr lang="en-US" b="1"/>
                      <a:t>R$ 15.182.625,77 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'RESUMO 2016'!$B$43</c:f>
              <c:strCache>
                <c:ptCount val="1"/>
                <c:pt idx="0">
                  <c:v>EMENDAS DISTRITAIS - NOVACAP 2016</c:v>
                </c:pt>
              </c:strCache>
            </c:strRef>
          </c:cat>
          <c:val>
            <c:numRef>
              <c:f>'RESUMO 2016'!$N$43</c:f>
              <c:numCache>
                <c:formatCode>_(* #,##0.00_);_(* \(#,##0.00\);_(* "-"??_);_(@_)</c:formatCode>
                <c:ptCount val="1"/>
                <c:pt idx="0">
                  <c:v>15182625.77</c:v>
                </c:pt>
              </c:numCache>
            </c:numRef>
          </c:val>
        </c:ser>
        <c:ser>
          <c:idx val="2"/>
          <c:order val="4"/>
          <c:tx>
            <c:strRef>
              <c:f>'RESUMO 2016'!$J$4</c:f>
              <c:strCache>
                <c:ptCount val="1"/>
                <c:pt idx="0">
                  <c:v>TOTAL EMPENHADO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637678347862811E-2"/>
                  <c:y val="-5.354752342704153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TOTAL EMPENHADO;  </a:t>
                    </a:r>
                  </a:p>
                  <a:p>
                    <a:r>
                      <a:rPr lang="en-US" b="1"/>
                      <a:t>R$ 13.482.558,23 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'RESUMO 2016'!$B$43</c:f>
              <c:strCache>
                <c:ptCount val="1"/>
                <c:pt idx="0">
                  <c:v>EMENDAS DISTRITAIS - NOVACAP 2016</c:v>
                </c:pt>
              </c:strCache>
            </c:strRef>
          </c:cat>
          <c:val>
            <c:numRef>
              <c:f>'RESUMO 2016'!$O$43</c:f>
              <c:numCache>
                <c:formatCode>_(* #,##0.00_);_(* \(#,##0.00\);_(* "-"??_);_(@_)</c:formatCode>
                <c:ptCount val="1"/>
                <c:pt idx="0">
                  <c:v>13482558.22999998</c:v>
                </c:pt>
              </c:numCache>
            </c:numRef>
          </c:val>
        </c:ser>
        <c:ser>
          <c:idx val="3"/>
          <c:order val="5"/>
          <c:tx>
            <c:strRef>
              <c:f>'RESUMO 2016'!$Q$42</c:f>
              <c:strCache>
                <c:ptCount val="1"/>
                <c:pt idx="0">
                  <c:v>TOTAL EMPENHADO E NÃO LIQUIDADO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840577560130446E-2"/>
                  <c:y val="0.1767068273092369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TOTAL EMPENHADO E NÃO LIQUIDADO;  </a:t>
                    </a:r>
                  </a:p>
                  <a:p>
                    <a:r>
                      <a:rPr lang="en-US" b="1"/>
                      <a:t>R$ 7.474.364,20 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'RESUMO 2016'!$B$43</c:f>
              <c:strCache>
                <c:ptCount val="1"/>
                <c:pt idx="0">
                  <c:v>EMENDAS DISTRITAIS - NOVACAP 2016</c:v>
                </c:pt>
              </c:strCache>
            </c:strRef>
          </c:cat>
          <c:val>
            <c:numRef>
              <c:f>'RESUMO 2016'!$Q$43</c:f>
              <c:numCache>
                <c:formatCode>_(* #,##0.00_);_(* \(#,##0.00\);_(* "-"??_);_(@_)</c:formatCode>
                <c:ptCount val="1"/>
                <c:pt idx="0">
                  <c:v>7474364.2000000002</c:v>
                </c:pt>
              </c:numCache>
            </c:numRef>
          </c:val>
        </c:ser>
        <c:ser>
          <c:idx val="4"/>
          <c:order val="6"/>
          <c:tx>
            <c:strRef>
              <c:f>'RESUMO 2016'!$R$42</c:f>
              <c:strCache>
                <c:ptCount val="1"/>
                <c:pt idx="0">
                  <c:v>TOTAL LIQUIDADO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88403150929678E-2"/>
                  <c:y val="-1.60642570281124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TOTAL LIQUIDADO;  </a:t>
                    </a:r>
                  </a:p>
                  <a:p>
                    <a:r>
                      <a:rPr lang="en-US" b="1"/>
                      <a:t>R$ 6.008.194,03 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'RESUMO 2016'!$B$43</c:f>
              <c:strCache>
                <c:ptCount val="1"/>
                <c:pt idx="0">
                  <c:v>EMENDAS DISTRITAIS - NOVACAP 2016</c:v>
                </c:pt>
              </c:strCache>
            </c:strRef>
          </c:cat>
          <c:val>
            <c:numRef>
              <c:f>'RESUMO 2016'!$R$43</c:f>
              <c:numCache>
                <c:formatCode>_(* #,##0.00_);_(* \(#,##0.00\);_(* "-"??_);_(@_)</c:formatCode>
                <c:ptCount val="1"/>
                <c:pt idx="0">
                  <c:v>6008194.0300000003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7613152"/>
        <c:axId val="367614328"/>
        <c:axId val="367515528"/>
      </c:bar3DChart>
      <c:catAx>
        <c:axId val="367613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367614328"/>
        <c:crosses val="autoZero"/>
        <c:auto val="1"/>
        <c:lblAlgn val="ctr"/>
        <c:lblOffset val="100"/>
        <c:noMultiLvlLbl val="0"/>
      </c:catAx>
      <c:valAx>
        <c:axId val="367614328"/>
        <c:scaling>
          <c:orientation val="minMax"/>
        </c:scaling>
        <c:delete val="0"/>
        <c:axPos val="r"/>
        <c:majorGridlines/>
        <c:numFmt formatCode="_(* #,##0.00_);_(* \(#,##0.00\);_(* &quot;-&quot;??_);_(@_)" sourceLinked="1"/>
        <c:majorTickMark val="none"/>
        <c:minorTickMark val="none"/>
        <c:tickLblPos val="none"/>
        <c:crossAx val="367613152"/>
        <c:crosses val="autoZero"/>
        <c:crossBetween val="between"/>
      </c:valAx>
      <c:serAx>
        <c:axId val="367515528"/>
        <c:scaling>
          <c:orientation val="minMax"/>
        </c:scaling>
        <c:delete val="0"/>
        <c:axPos val="b"/>
        <c:majorTickMark val="none"/>
        <c:minorTickMark val="none"/>
        <c:tickLblPos val="none"/>
        <c:crossAx val="367614328"/>
        <c:crosses val="autoZero"/>
      </c:ser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 Narrow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Emendas Empenhadas</a:t>
            </a:r>
          </a:p>
          <a:p>
            <a:pPr>
              <a:defRPr/>
            </a:pPr>
            <a:r>
              <a:rPr lang="pt-BR"/>
              <a:t> Liquidas x Não Liquidadas</a:t>
            </a:r>
          </a:p>
        </c:rich>
      </c:tx>
      <c:layout>
        <c:manualLayout>
          <c:xMode val="edge"/>
          <c:yMode val="edge"/>
          <c:x val="0.22055162595102587"/>
          <c:y val="2.519561318583649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32146633913105"/>
          <c:y val="0.20549212480664544"/>
          <c:w val="0.49434776670062092"/>
          <c:h val="0.6400510342155745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'RESUMO 2016'!$M$49</c:f>
              <c:strCache>
                <c:ptCount val="1"/>
                <c:pt idx="0">
                  <c:v>TOTAL LIQUIDADO DAS EMENDAS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543429844098106E-2"/>
                  <c:y val="-2.9629629629629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'RESUMO 2016'!$N$49</c:f>
              <c:numCache>
                <c:formatCode>_(* #,##0.00_);_(* \(#,##0.00\);_(* "-"??_);_(@_)</c:formatCode>
                <c:ptCount val="1"/>
                <c:pt idx="0">
                  <c:v>6008194.0300000003</c:v>
                </c:pt>
              </c:numCache>
            </c:numRef>
          </c:val>
        </c:ser>
        <c:ser>
          <c:idx val="1"/>
          <c:order val="1"/>
          <c:tx>
            <c:strRef>
              <c:f>'RESUMO 2016'!$M$50</c:f>
              <c:strCache>
                <c:ptCount val="1"/>
                <c:pt idx="0">
                  <c:v>TOTAL EMPENHADO E NÃO LIQUIDADO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573867854491513E-2"/>
                  <c:y val="-2.9629629629629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'RESUMO 2016'!$N$50</c:f>
              <c:numCache>
                <c:formatCode>_(* #,##0.00_);_(* \(#,##0.00\);_(* "-"??_);_(@_)</c:formatCode>
                <c:ptCount val="1"/>
                <c:pt idx="0">
                  <c:v>7474364.2000000002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367612760"/>
        <c:axId val="367613544"/>
        <c:axId val="0"/>
      </c:bar3DChart>
      <c:catAx>
        <c:axId val="367612760"/>
        <c:scaling>
          <c:orientation val="minMax"/>
        </c:scaling>
        <c:delete val="1"/>
        <c:axPos val="b"/>
        <c:majorTickMark val="none"/>
        <c:minorTickMark val="none"/>
        <c:tickLblPos val="none"/>
        <c:crossAx val="367613544"/>
        <c:crosses val="autoZero"/>
        <c:auto val="1"/>
        <c:lblAlgn val="ctr"/>
        <c:lblOffset val="100"/>
        <c:noMultiLvlLbl val="0"/>
      </c:catAx>
      <c:valAx>
        <c:axId val="367613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67612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5725372077999545E-2"/>
          <c:y val="0.89563908853432261"/>
          <c:w val="0.66846927844780046"/>
          <c:h val="0.10436091146567762"/>
        </c:manualLayout>
      </c:layout>
      <c:overlay val="0"/>
      <c:txPr>
        <a:bodyPr/>
        <a:lstStyle/>
        <a:p>
          <a:pPr>
            <a:defRPr sz="9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Emendas Autorizadas x Empenhadas</a:t>
            </a:r>
          </a:p>
        </c:rich>
      </c:tx>
      <c:layout>
        <c:manualLayout>
          <c:xMode val="edge"/>
          <c:yMode val="edge"/>
          <c:x val="1.6233676056195762E-2"/>
          <c:y val="4.8501555382735255E-2"/>
        </c:manualLayout>
      </c:layout>
      <c:overlay val="0"/>
    </c:title>
    <c:autoTitleDeleted val="0"/>
    <c:view3D>
      <c:rotX val="30"/>
      <c:rotY val="2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114318180332945"/>
          <c:y val="0.27674647261415397"/>
          <c:w val="0.61160564437427611"/>
          <c:h val="0.48982057549161329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0095410274279354E-2"/>
                  <c:y val="0.424781621486501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083744102637421E-2"/>
                  <c:y val="-0.2631029885568269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'RESUMO 2016'!$M$47:$M$48</c:f>
              <c:strCache>
                <c:ptCount val="2"/>
                <c:pt idx="0">
                  <c:v>EMENDAS AUTORIZADAS E NÃO EMPENHADAS</c:v>
                </c:pt>
                <c:pt idx="1">
                  <c:v>EMENDAS EMPENHADAS</c:v>
                </c:pt>
              </c:strCache>
            </c:strRef>
          </c:cat>
          <c:val>
            <c:numRef>
              <c:f>'RESUMO 2016'!$N$47:$N$48</c:f>
              <c:numCache>
                <c:formatCode>_(* #,##0.00_);_(* \(#,##0.00\);_(* "-"??_);_(@_)</c:formatCode>
                <c:ptCount val="2"/>
                <c:pt idx="0">
                  <c:v>1700067.54</c:v>
                </c:pt>
                <c:pt idx="1">
                  <c:v>13482558.229999982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solidFill>
            <a:schemeClr val="tx1">
              <a:lumMod val="85000"/>
              <a:lumOff val="15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966861141169531E-2"/>
          <c:y val="6.5305617464990278E-4"/>
          <c:w val="0.97103315375211807"/>
          <c:h val="0.85494118596711277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'RESUMO 2016'!$E$4</c:f>
              <c:strCache>
                <c:ptCount val="1"/>
                <c:pt idx="0">
                  <c:v>DOTAÇÃO INICIAL
(Lei)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3651332242845374E-3"/>
                  <c:y val="-2.3206485829059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3651332242845374E-3"/>
                  <c:y val="-2.3206485829059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4.0238499182133104E-3"/>
                  <c:y val="4.641297165812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2.3230287571140852E-2"/>
                  <c:y val="4.6799807331349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'RESUMO 2016'!$E$5:$E$28</c:f>
              <c:numCache>
                <c:formatCode>#,##0.00</c:formatCode>
                <c:ptCount val="24"/>
                <c:pt idx="0">
                  <c:v>0</c:v>
                </c:pt>
                <c:pt idx="1">
                  <c:v>1080000</c:v>
                </c:pt>
                <c:pt idx="2">
                  <c:v>12000000</c:v>
                </c:pt>
                <c:pt idx="3">
                  <c:v>0</c:v>
                </c:pt>
                <c:pt idx="4">
                  <c:v>12230000</c:v>
                </c:pt>
                <c:pt idx="5">
                  <c:v>8600000</c:v>
                </c:pt>
                <c:pt idx="6">
                  <c:v>5500000</c:v>
                </c:pt>
                <c:pt idx="7">
                  <c:v>0</c:v>
                </c:pt>
                <c:pt idx="8">
                  <c:v>3271000</c:v>
                </c:pt>
                <c:pt idx="9">
                  <c:v>2200000</c:v>
                </c:pt>
                <c:pt idx="10">
                  <c:v>0</c:v>
                </c:pt>
                <c:pt idx="11">
                  <c:v>300000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11140000</c:v>
                </c:pt>
                <c:pt idx="16" formatCode="General">
                  <c:v>0</c:v>
                </c:pt>
                <c:pt idx="17">
                  <c:v>500000</c:v>
                </c:pt>
                <c:pt idx="18">
                  <c:v>2000000</c:v>
                </c:pt>
                <c:pt idx="19">
                  <c:v>6050000</c:v>
                </c:pt>
                <c:pt idx="20" formatCode="General">
                  <c:v>0</c:v>
                </c:pt>
                <c:pt idx="21" formatCode="General">
                  <c:v>0</c:v>
                </c:pt>
                <c:pt idx="22">
                  <c:v>15500000</c:v>
                </c:pt>
                <c:pt idx="23">
                  <c:v>0</c:v>
                </c:pt>
              </c:numCache>
            </c:numRef>
          </c:val>
        </c:ser>
        <c:ser>
          <c:idx val="0"/>
          <c:order val="1"/>
          <c:tx>
            <c:strRef>
              <c:f>'RESUMO 2016'!$E$42</c:f>
              <c:strCache>
                <c:ptCount val="1"/>
                <c:pt idx="0">
                  <c:v>TOTAL 
(Inicial + Alterações)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6825666121422995E-3"/>
                  <c:y val="-4.641479894046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651332242845374E-3"/>
                  <c:y val="6.9619457487179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02384991821340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02384991821340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7064165303556723E-3"/>
                  <c:y val="-2.3206485829059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0476998364268811E-3"/>
                  <c:y val="-1.160360837099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5.3651332242845374E-3"/>
                  <c:y val="-4.641297165812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1.3412833060710387E-3"/>
                  <c:y val="-2.3206485829059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8.3333333333333367E-3"/>
                  <c:y val="-4.8991470083570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'RESUMO 2016'!$B$44:$B$67</c:f>
              <c:strCache>
                <c:ptCount val="24"/>
                <c:pt idx="0">
                  <c:v>Agaciel Maia</c:v>
                </c:pt>
                <c:pt idx="1">
                  <c:v>Bispo Renato Andrade</c:v>
                </c:pt>
                <c:pt idx="2">
                  <c:v>Celina Leão</c:v>
                </c:pt>
                <c:pt idx="3">
                  <c:v>Chico Leite</c:v>
                </c:pt>
                <c:pt idx="4">
                  <c:v>Chico Vigilante</c:v>
                </c:pt>
                <c:pt idx="5">
                  <c:v>Claudio Abrantes</c:v>
                </c:pt>
                <c:pt idx="6">
                  <c:v>Cristiano Araújo</c:v>
                </c:pt>
                <c:pt idx="7">
                  <c:v>Joe Valle</c:v>
                </c:pt>
                <c:pt idx="8">
                  <c:v>Juarezão</c:v>
                </c:pt>
                <c:pt idx="9">
                  <c:v>Julio Cesar</c:v>
                </c:pt>
                <c:pt idx="10">
                  <c:v>Liliane Roriz</c:v>
                </c:pt>
                <c:pt idx="11">
                  <c:v>Lira</c:v>
                </c:pt>
                <c:pt idx="12">
                  <c:v>Luzia de Paula</c:v>
                </c:pt>
                <c:pt idx="13">
                  <c:v>Profº Israel</c:v>
                </c:pt>
                <c:pt idx="14">
                  <c:v>Profº Reginaldo Veras</c:v>
                </c:pt>
                <c:pt idx="15">
                  <c:v>Rafael Prudente</c:v>
                </c:pt>
                <c:pt idx="16">
                  <c:v>Raimundo Ribeiro</c:v>
                </c:pt>
                <c:pt idx="17">
                  <c:v>Ricardo Vale</c:v>
                </c:pt>
                <c:pt idx="18">
                  <c:v>Robério Negreiros</c:v>
                </c:pt>
                <c:pt idx="19">
                  <c:v>Rodrigo Delmasso</c:v>
                </c:pt>
                <c:pt idx="20">
                  <c:v>Sandra Faraj</c:v>
                </c:pt>
                <c:pt idx="21">
                  <c:v>Telma Rufino</c:v>
                </c:pt>
                <c:pt idx="22">
                  <c:v>Wasny de Roure</c:v>
                </c:pt>
                <c:pt idx="23">
                  <c:v>Wellington Luiz</c:v>
                </c:pt>
              </c:strCache>
            </c:strRef>
          </c:cat>
          <c:val>
            <c:numRef>
              <c:f>'RESUMO 2016'!$E$44:$E$67</c:f>
              <c:numCache>
                <c:formatCode>_(* #,##0.00_);_(* \(#,##0.00\);_(* "-"??_);_(@_)</c:formatCode>
                <c:ptCount val="24"/>
                <c:pt idx="0">
                  <c:v>0</c:v>
                </c:pt>
                <c:pt idx="1">
                  <c:v>3280000</c:v>
                </c:pt>
                <c:pt idx="2">
                  <c:v>0</c:v>
                </c:pt>
                <c:pt idx="3">
                  <c:v>300000</c:v>
                </c:pt>
                <c:pt idx="4">
                  <c:v>2168749</c:v>
                </c:pt>
                <c:pt idx="5">
                  <c:v>4530000</c:v>
                </c:pt>
                <c:pt idx="6">
                  <c:v>1708000</c:v>
                </c:pt>
                <c:pt idx="7">
                  <c:v>100000</c:v>
                </c:pt>
                <c:pt idx="8">
                  <c:v>5</c:v>
                </c:pt>
                <c:pt idx="9">
                  <c:v>480000</c:v>
                </c:pt>
                <c:pt idx="10">
                  <c:v>1000000</c:v>
                </c:pt>
                <c:pt idx="11">
                  <c:v>0</c:v>
                </c:pt>
                <c:pt idx="12">
                  <c:v>300000</c:v>
                </c:pt>
                <c:pt idx="13">
                  <c:v>0</c:v>
                </c:pt>
                <c:pt idx="14">
                  <c:v>900000</c:v>
                </c:pt>
                <c:pt idx="15">
                  <c:v>2630002</c:v>
                </c:pt>
                <c:pt idx="16">
                  <c:v>0</c:v>
                </c:pt>
                <c:pt idx="17">
                  <c:v>0</c:v>
                </c:pt>
                <c:pt idx="18">
                  <c:v>4255000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1070000</c:v>
                </c:pt>
                <c:pt idx="23">
                  <c:v>0</c:v>
                </c:pt>
              </c:numCache>
            </c:numRef>
          </c:val>
        </c:ser>
        <c:ser>
          <c:idx val="1"/>
          <c:order val="2"/>
          <c:tx>
            <c:strRef>
              <c:f>'RESUMO 2016'!$F$4</c:f>
              <c:strCache>
                <c:ptCount val="1"/>
                <c:pt idx="0">
                  <c:v>ALTERAÇÃO
(Cancelamento/
Suplementação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047699836426829E-3"/>
                  <c:y val="-2.3206485829059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11924959106701E-2"/>
                  <c:y val="5.337491740683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47699836426829E-3"/>
                  <c:y val="-4.641479894046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3889831424979527E-3"/>
                  <c:y val="2.0885837246153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6825666121422682E-3"/>
                  <c:y val="2.3206485829059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6825666121422682E-3"/>
                  <c:y val="-4.641297165812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6825666121422682E-3"/>
                  <c:y val="-4.6412971658120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8.047699836426829E-3"/>
                  <c:y val="-2.321014039375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8.04769983642693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2.011924959106701E-2"/>
                  <c:y val="7.194028879832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'RESUMO 2016'!$F$5:$F$28</c:f>
              <c:numCache>
                <c:formatCode>#,##0.00</c:formatCode>
                <c:ptCount val="24"/>
                <c:pt idx="0">
                  <c:v>0</c:v>
                </c:pt>
                <c:pt idx="1">
                  <c:v>2200000</c:v>
                </c:pt>
                <c:pt idx="2">
                  <c:v>-12000000</c:v>
                </c:pt>
                <c:pt idx="3">
                  <c:v>300000</c:v>
                </c:pt>
                <c:pt idx="4">
                  <c:v>-10061251</c:v>
                </c:pt>
                <c:pt idx="5">
                  <c:v>-4070000</c:v>
                </c:pt>
                <c:pt idx="6">
                  <c:v>-3792000</c:v>
                </c:pt>
                <c:pt idx="7">
                  <c:v>100000</c:v>
                </c:pt>
                <c:pt idx="8">
                  <c:v>-3270995</c:v>
                </c:pt>
                <c:pt idx="9">
                  <c:v>-1720000</c:v>
                </c:pt>
                <c:pt idx="10">
                  <c:v>1000000</c:v>
                </c:pt>
                <c:pt idx="11">
                  <c:v>-300000</c:v>
                </c:pt>
                <c:pt idx="12">
                  <c:v>300000</c:v>
                </c:pt>
                <c:pt idx="13">
                  <c:v>0</c:v>
                </c:pt>
                <c:pt idx="14">
                  <c:v>900000</c:v>
                </c:pt>
                <c:pt idx="15">
                  <c:v>-8509998</c:v>
                </c:pt>
                <c:pt idx="16" formatCode="General">
                  <c:v>0</c:v>
                </c:pt>
                <c:pt idx="17">
                  <c:v>-500000</c:v>
                </c:pt>
                <c:pt idx="18">
                  <c:v>2255000</c:v>
                </c:pt>
                <c:pt idx="19">
                  <c:v>-6050000</c:v>
                </c:pt>
                <c:pt idx="20" formatCode="General">
                  <c:v>0</c:v>
                </c:pt>
                <c:pt idx="21" formatCode="General">
                  <c:v>0</c:v>
                </c:pt>
                <c:pt idx="22">
                  <c:v>-14430000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7616680"/>
        <c:axId val="367613936"/>
        <c:axId val="0"/>
      </c:bar3DChart>
      <c:catAx>
        <c:axId val="3676166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1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367613936"/>
        <c:crosses val="autoZero"/>
        <c:auto val="1"/>
        <c:lblAlgn val="ctr"/>
        <c:lblOffset val="100"/>
        <c:noMultiLvlLbl val="0"/>
      </c:catAx>
      <c:valAx>
        <c:axId val="36761393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one"/>
        <c:crossAx val="367616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8102914238979189E-3"/>
          <c:y val="0.8702488831650298"/>
          <c:w val="0.994189724483444"/>
          <c:h val="0.11118594847486082"/>
        </c:manualLayout>
      </c:layout>
      <c:overlay val="0"/>
      <c:txPr>
        <a:bodyPr/>
        <a:lstStyle/>
        <a:p>
          <a:pPr>
            <a:defRPr sz="9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Calibri Light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966861141169531E-2"/>
          <c:y val="0.15208436755972302"/>
          <c:w val="0.97103315375211807"/>
          <c:h val="0.556973978981237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'RESUMO 2016'!$E$42</c:f>
              <c:strCache>
                <c:ptCount val="1"/>
                <c:pt idx="0">
                  <c:v>TOTAL 
(Inicial + Alterações)</c:v>
                </c:pt>
              </c:strCache>
            </c:strRef>
          </c:tx>
          <c:invertIfNegative val="0"/>
          <c:dLbls>
            <c:dLbl>
              <c:idx val="9"/>
              <c:layout>
                <c:manualLayout>
                  <c:x val="-2.6521698090353767E-3"/>
                  <c:y val="1.1162613436763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0"/>
                  <c:y val="-2.2325226873526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'RESUMO 2016'!$B$44:$B$67</c:f>
              <c:strCache>
                <c:ptCount val="24"/>
                <c:pt idx="0">
                  <c:v>Agaciel Maia</c:v>
                </c:pt>
                <c:pt idx="1">
                  <c:v>Bispo Renato Andrade</c:v>
                </c:pt>
                <c:pt idx="2">
                  <c:v>Celina Leão</c:v>
                </c:pt>
                <c:pt idx="3">
                  <c:v>Chico Leite</c:v>
                </c:pt>
                <c:pt idx="4">
                  <c:v>Chico Vigilante</c:v>
                </c:pt>
                <c:pt idx="5">
                  <c:v>Claudio Abrantes</c:v>
                </c:pt>
                <c:pt idx="6">
                  <c:v>Cristiano Araújo</c:v>
                </c:pt>
                <c:pt idx="7">
                  <c:v>Joe Valle</c:v>
                </c:pt>
                <c:pt idx="8">
                  <c:v>Juarezão</c:v>
                </c:pt>
                <c:pt idx="9">
                  <c:v>Julio Cesar</c:v>
                </c:pt>
                <c:pt idx="10">
                  <c:v>Liliane Roriz</c:v>
                </c:pt>
                <c:pt idx="11">
                  <c:v>Lira</c:v>
                </c:pt>
                <c:pt idx="12">
                  <c:v>Luzia de Paula</c:v>
                </c:pt>
                <c:pt idx="13">
                  <c:v>Profº Israel</c:v>
                </c:pt>
                <c:pt idx="14">
                  <c:v>Profº Reginaldo Veras</c:v>
                </c:pt>
                <c:pt idx="15">
                  <c:v>Rafael Prudente</c:v>
                </c:pt>
                <c:pt idx="16">
                  <c:v>Raimundo Ribeiro</c:v>
                </c:pt>
                <c:pt idx="17">
                  <c:v>Ricardo Vale</c:v>
                </c:pt>
                <c:pt idx="18">
                  <c:v>Robério Negreiros</c:v>
                </c:pt>
                <c:pt idx="19">
                  <c:v>Rodrigo Delmasso</c:v>
                </c:pt>
                <c:pt idx="20">
                  <c:v>Sandra Faraj</c:v>
                </c:pt>
                <c:pt idx="21">
                  <c:v>Telma Rufino</c:v>
                </c:pt>
                <c:pt idx="22">
                  <c:v>Wasny de Roure</c:v>
                </c:pt>
                <c:pt idx="23">
                  <c:v>Wellington Luiz</c:v>
                </c:pt>
              </c:strCache>
            </c:strRef>
          </c:cat>
          <c:val>
            <c:numRef>
              <c:f>'RESUMO 2016'!$E$44:$E$67</c:f>
              <c:numCache>
                <c:formatCode>_(* #,##0.00_);_(* \(#,##0.00\);_(* "-"??_);_(@_)</c:formatCode>
                <c:ptCount val="24"/>
                <c:pt idx="0">
                  <c:v>0</c:v>
                </c:pt>
                <c:pt idx="1">
                  <c:v>3280000</c:v>
                </c:pt>
                <c:pt idx="2">
                  <c:v>0</c:v>
                </c:pt>
                <c:pt idx="3">
                  <c:v>300000</c:v>
                </c:pt>
                <c:pt idx="4">
                  <c:v>2168749</c:v>
                </c:pt>
                <c:pt idx="5">
                  <c:v>4530000</c:v>
                </c:pt>
                <c:pt idx="6">
                  <c:v>1708000</c:v>
                </c:pt>
                <c:pt idx="7">
                  <c:v>100000</c:v>
                </c:pt>
                <c:pt idx="8">
                  <c:v>5</c:v>
                </c:pt>
                <c:pt idx="9">
                  <c:v>480000</c:v>
                </c:pt>
                <c:pt idx="10">
                  <c:v>1000000</c:v>
                </c:pt>
                <c:pt idx="11">
                  <c:v>0</c:v>
                </c:pt>
                <c:pt idx="12">
                  <c:v>300000</c:v>
                </c:pt>
                <c:pt idx="13">
                  <c:v>0</c:v>
                </c:pt>
                <c:pt idx="14">
                  <c:v>900000</c:v>
                </c:pt>
                <c:pt idx="15">
                  <c:v>2630002</c:v>
                </c:pt>
                <c:pt idx="16">
                  <c:v>0</c:v>
                </c:pt>
                <c:pt idx="17">
                  <c:v>0</c:v>
                </c:pt>
                <c:pt idx="18">
                  <c:v>4255000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1070000</c:v>
                </c:pt>
                <c:pt idx="23">
                  <c:v>0</c:v>
                </c:pt>
              </c:numCache>
            </c:numRef>
          </c:val>
        </c:ser>
        <c:ser>
          <c:idx val="1"/>
          <c:order val="1"/>
          <c:tx>
            <c:strRef>
              <c:f>'RESUMO 2016'!$H$42</c:f>
              <c:strCache>
                <c:ptCount val="1"/>
                <c:pt idx="0">
                  <c:v>TOTAL EMPENHADO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9782547135531312E-3"/>
                  <c:y val="2.2325226873525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521698090354452E-3"/>
                  <c:y val="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2.2325226873526052E-3"/>
                </c:manualLayout>
              </c:layout>
              <c:spPr/>
              <c:txPr>
                <a:bodyPr rot="-5400000" vert="horz" anchor="t" anchorCtr="1"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3043396180708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3.9782547135531312E-3"/>
                  <c:y val="-2.2325226873526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2.65216980903542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'RESUMO 2016'!$B$44:$B$67</c:f>
              <c:strCache>
                <c:ptCount val="24"/>
                <c:pt idx="0">
                  <c:v>Agaciel Maia</c:v>
                </c:pt>
                <c:pt idx="1">
                  <c:v>Bispo Renato Andrade</c:v>
                </c:pt>
                <c:pt idx="2">
                  <c:v>Celina Leão</c:v>
                </c:pt>
                <c:pt idx="3">
                  <c:v>Chico Leite</c:v>
                </c:pt>
                <c:pt idx="4">
                  <c:v>Chico Vigilante</c:v>
                </c:pt>
                <c:pt idx="5">
                  <c:v>Claudio Abrantes</c:v>
                </c:pt>
                <c:pt idx="6">
                  <c:v>Cristiano Araújo</c:v>
                </c:pt>
                <c:pt idx="7">
                  <c:v>Joe Valle</c:v>
                </c:pt>
                <c:pt idx="8">
                  <c:v>Juarezão</c:v>
                </c:pt>
                <c:pt idx="9">
                  <c:v>Julio Cesar</c:v>
                </c:pt>
                <c:pt idx="10">
                  <c:v>Liliane Roriz</c:v>
                </c:pt>
                <c:pt idx="11">
                  <c:v>Lira</c:v>
                </c:pt>
                <c:pt idx="12">
                  <c:v>Luzia de Paula</c:v>
                </c:pt>
                <c:pt idx="13">
                  <c:v>Profº Israel</c:v>
                </c:pt>
                <c:pt idx="14">
                  <c:v>Profº Reginaldo Veras</c:v>
                </c:pt>
                <c:pt idx="15">
                  <c:v>Rafael Prudente</c:v>
                </c:pt>
                <c:pt idx="16">
                  <c:v>Raimundo Ribeiro</c:v>
                </c:pt>
                <c:pt idx="17">
                  <c:v>Ricardo Vale</c:v>
                </c:pt>
                <c:pt idx="18">
                  <c:v>Robério Negreiros</c:v>
                </c:pt>
                <c:pt idx="19">
                  <c:v>Rodrigo Delmasso</c:v>
                </c:pt>
                <c:pt idx="20">
                  <c:v>Sandra Faraj</c:v>
                </c:pt>
                <c:pt idx="21">
                  <c:v>Telma Rufino</c:v>
                </c:pt>
                <c:pt idx="22">
                  <c:v>Wasny de Roure</c:v>
                </c:pt>
                <c:pt idx="23">
                  <c:v>Wellington Luiz</c:v>
                </c:pt>
              </c:strCache>
            </c:strRef>
          </c:cat>
          <c:val>
            <c:numRef>
              <c:f>'RESUMO 2016'!$H$44:$H$67</c:f>
              <c:numCache>
                <c:formatCode>_(* #,##0.00_);_(* \(#,##0.00\);_(* "-"??_);_(@_)</c:formatCode>
                <c:ptCount val="24"/>
                <c:pt idx="0">
                  <c:v>0</c:v>
                </c:pt>
                <c:pt idx="1">
                  <c:v>2529624.4</c:v>
                </c:pt>
                <c:pt idx="2">
                  <c:v>0</c:v>
                </c:pt>
                <c:pt idx="3">
                  <c:v>0</c:v>
                </c:pt>
                <c:pt idx="4">
                  <c:v>153173.51</c:v>
                </c:pt>
                <c:pt idx="5">
                  <c:v>2050997.44</c:v>
                </c:pt>
                <c:pt idx="6">
                  <c:v>1208000</c:v>
                </c:pt>
                <c:pt idx="7">
                  <c:v>0</c:v>
                </c:pt>
                <c:pt idx="8">
                  <c:v>0</c:v>
                </c:pt>
                <c:pt idx="9">
                  <c:v>424947.98000000021</c:v>
                </c:pt>
                <c:pt idx="10">
                  <c:v>1000000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1319809.1000000001</c:v>
                </c:pt>
                <c:pt idx="16">
                  <c:v>0</c:v>
                </c:pt>
                <c:pt idx="17">
                  <c:v>0</c:v>
                </c:pt>
                <c:pt idx="18">
                  <c:v>4246005.8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550000</c:v>
                </c:pt>
                <c:pt idx="23">
                  <c:v>0</c:v>
                </c:pt>
              </c:numCache>
            </c:numRef>
          </c:val>
        </c:ser>
        <c:ser>
          <c:idx val="2"/>
          <c:order val="2"/>
          <c:tx>
            <c:strRef>
              <c:f>'RESUMO 2016'!$I$42</c:f>
              <c:strCache>
                <c:ptCount val="1"/>
                <c:pt idx="0">
                  <c:v>LIQUIDADO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3043396180708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3043396180708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6304245225885508E-3"/>
                  <c:y val="6.6975680620578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6521698090354691E-3"/>
                  <c:y val="6.6975680620578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6521698090354205E-3"/>
                  <c:y val="-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2.65216980903542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3.9782547135531312E-3"/>
                  <c:y val="8.9300907494104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'RESUMO 2016'!$B$44:$B$67</c:f>
              <c:strCache>
                <c:ptCount val="24"/>
                <c:pt idx="0">
                  <c:v>Agaciel Maia</c:v>
                </c:pt>
                <c:pt idx="1">
                  <c:v>Bispo Renato Andrade</c:v>
                </c:pt>
                <c:pt idx="2">
                  <c:v>Celina Leão</c:v>
                </c:pt>
                <c:pt idx="3">
                  <c:v>Chico Leite</c:v>
                </c:pt>
                <c:pt idx="4">
                  <c:v>Chico Vigilante</c:v>
                </c:pt>
                <c:pt idx="5">
                  <c:v>Claudio Abrantes</c:v>
                </c:pt>
                <c:pt idx="6">
                  <c:v>Cristiano Araújo</c:v>
                </c:pt>
                <c:pt idx="7">
                  <c:v>Joe Valle</c:v>
                </c:pt>
                <c:pt idx="8">
                  <c:v>Juarezão</c:v>
                </c:pt>
                <c:pt idx="9">
                  <c:v>Julio Cesar</c:v>
                </c:pt>
                <c:pt idx="10">
                  <c:v>Liliane Roriz</c:v>
                </c:pt>
                <c:pt idx="11">
                  <c:v>Lira</c:v>
                </c:pt>
                <c:pt idx="12">
                  <c:v>Luzia de Paula</c:v>
                </c:pt>
                <c:pt idx="13">
                  <c:v>Profº Israel</c:v>
                </c:pt>
                <c:pt idx="14">
                  <c:v>Profº Reginaldo Veras</c:v>
                </c:pt>
                <c:pt idx="15">
                  <c:v>Rafael Prudente</c:v>
                </c:pt>
                <c:pt idx="16">
                  <c:v>Raimundo Ribeiro</c:v>
                </c:pt>
                <c:pt idx="17">
                  <c:v>Ricardo Vale</c:v>
                </c:pt>
                <c:pt idx="18">
                  <c:v>Robério Negreiros</c:v>
                </c:pt>
                <c:pt idx="19">
                  <c:v>Rodrigo Delmasso</c:v>
                </c:pt>
                <c:pt idx="20">
                  <c:v>Sandra Faraj</c:v>
                </c:pt>
                <c:pt idx="21">
                  <c:v>Telma Rufino</c:v>
                </c:pt>
                <c:pt idx="22">
                  <c:v>Wasny de Roure</c:v>
                </c:pt>
                <c:pt idx="23">
                  <c:v>Wellington Luiz</c:v>
                </c:pt>
              </c:strCache>
            </c:strRef>
          </c:cat>
          <c:val>
            <c:numRef>
              <c:f>'RESUMO 2016'!$I$44:$I$67</c:f>
              <c:numCache>
                <c:formatCode>_(* #,##0.00_);_(* \(#,##0.00\);_(* "-"??_);_(@_)</c:formatCode>
                <c:ptCount val="24"/>
                <c:pt idx="0">
                  <c:v>0</c:v>
                </c:pt>
                <c:pt idx="1">
                  <c:v>787336.34000000043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1338197.6100000003</c:v>
                </c:pt>
                <c:pt idx="6">
                  <c:v>874343.13</c:v>
                </c:pt>
                <c:pt idx="7">
                  <c:v>0</c:v>
                </c:pt>
                <c:pt idx="8">
                  <c:v>0</c:v>
                </c:pt>
                <c:pt idx="9">
                  <c:v>405588.07</c:v>
                </c:pt>
                <c:pt idx="10">
                  <c:v>165171.51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437557.37</c:v>
                </c:pt>
                <c:pt idx="16">
                  <c:v>0</c:v>
                </c:pt>
                <c:pt idx="17">
                  <c:v>0</c:v>
                </c:pt>
                <c:pt idx="18">
                  <c:v>2000000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7611584"/>
        <c:axId val="367610800"/>
        <c:axId val="0"/>
      </c:bar3DChart>
      <c:catAx>
        <c:axId val="367611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367610800"/>
        <c:crosses val="autoZero"/>
        <c:auto val="1"/>
        <c:lblAlgn val="ctr"/>
        <c:lblOffset val="100"/>
        <c:noMultiLvlLbl val="0"/>
      </c:catAx>
      <c:valAx>
        <c:axId val="36761080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one"/>
        <c:crossAx val="367611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8103051532301143E-3"/>
          <c:y val="0.92531263887345849"/>
          <c:w val="0.98733768148477019"/>
          <c:h val="5.5306007665814907E-2"/>
        </c:manualLayout>
      </c:layout>
      <c:overlay val="0"/>
      <c:txPr>
        <a:bodyPr/>
        <a:lstStyle/>
        <a:p>
          <a:pPr>
            <a:defRPr sz="9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Calibri Light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BB1AB-46BB-4866-9149-A0703018FAF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D1D793E-4AF9-4611-8587-E1C4A911CA61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400" b="1" dirty="0" err="1" smtClean="0"/>
            <a:t>Transparência</a:t>
          </a:r>
          <a:r>
            <a:rPr lang="pt-BR" sz="1400" b="1" dirty="0" smtClean="0"/>
            <a:t> </a:t>
          </a:r>
          <a:r>
            <a:rPr lang="pt-BR" sz="1400" b="1" dirty="0" err="1" smtClean="0"/>
            <a:t>e</a:t>
          </a:r>
          <a:r>
            <a:rPr lang="pt-BR" sz="1400" b="1" dirty="0" smtClean="0"/>
            <a:t> </a:t>
          </a:r>
          <a:r>
            <a:rPr lang="pt-BR" sz="1400" b="1" dirty="0" err="1" smtClean="0"/>
            <a:t>Credibilidade</a:t>
          </a:r>
          <a:endParaRPr lang="pt-BR" sz="1400" b="1" dirty="0"/>
        </a:p>
      </dgm:t>
    </dgm:pt>
    <dgm:pt modelId="{FF4BDE2C-699D-4BD6-8FB1-AD7F346231C8}" type="parTrans" cxnId="{A12BB822-D36B-45BC-9F41-860B1876C84D}">
      <dgm:prSet/>
      <dgm:spPr/>
      <dgm:t>
        <a:bodyPr/>
        <a:lstStyle/>
        <a:p>
          <a:endParaRPr lang="pt-BR" sz="1400"/>
        </a:p>
      </dgm:t>
    </dgm:pt>
    <dgm:pt modelId="{0318121C-43C7-44D1-8397-0E62800FE749}" type="sibTrans" cxnId="{A12BB822-D36B-45BC-9F41-860B1876C84D}">
      <dgm:prSet/>
      <dgm:spPr>
        <a:solidFill>
          <a:srgbClr val="008000"/>
        </a:solidFill>
      </dgm:spPr>
      <dgm:t>
        <a:bodyPr/>
        <a:lstStyle/>
        <a:p>
          <a:endParaRPr lang="pt-BR" sz="1400"/>
        </a:p>
      </dgm:t>
    </dgm:pt>
    <dgm:pt modelId="{27E16FC5-50BB-4776-8DE5-63CC2F577BDA}">
      <dgm:prSet phldrT="[Texto]" custT="1"/>
      <dgm:spPr>
        <a:solidFill>
          <a:srgbClr val="7030A0"/>
        </a:solidFill>
      </dgm:spPr>
      <dgm:t>
        <a:bodyPr/>
        <a:lstStyle/>
        <a:p>
          <a:r>
            <a:rPr lang="pt-BR" sz="1400" b="1" dirty="0" err="1" smtClean="0">
              <a:solidFill>
                <a:schemeClr val="bg1"/>
              </a:solidFill>
            </a:rPr>
            <a:t>Auditoria</a:t>
          </a:r>
          <a:r>
            <a:rPr lang="pt-BR" sz="1400" b="1" dirty="0" smtClean="0">
              <a:solidFill>
                <a:schemeClr val="bg1"/>
              </a:solidFill>
            </a:rPr>
            <a:t> </a:t>
          </a:r>
          <a:r>
            <a:rPr lang="pt-BR" sz="1400" b="1" dirty="0" err="1" smtClean="0">
              <a:solidFill>
                <a:schemeClr val="bg1"/>
              </a:solidFill>
            </a:rPr>
            <a:t>Contábil</a:t>
          </a:r>
          <a:endParaRPr lang="pt-BR" sz="1400" b="1" dirty="0">
            <a:solidFill>
              <a:schemeClr val="bg1"/>
            </a:solidFill>
          </a:endParaRPr>
        </a:p>
      </dgm:t>
    </dgm:pt>
    <dgm:pt modelId="{BEB87F2D-146E-4B8E-9F3E-55CC02B4AC97}" type="parTrans" cxnId="{2BD363C0-87A2-465C-B340-B164FFE68F66}">
      <dgm:prSet/>
      <dgm:spPr/>
      <dgm:t>
        <a:bodyPr/>
        <a:lstStyle/>
        <a:p>
          <a:endParaRPr lang="pt-BR" sz="1400"/>
        </a:p>
      </dgm:t>
    </dgm:pt>
    <dgm:pt modelId="{92305248-750F-488B-951D-E8A36B03302E}" type="sibTrans" cxnId="{2BD363C0-87A2-465C-B340-B164FFE68F66}">
      <dgm:prSet/>
      <dgm:spPr>
        <a:solidFill>
          <a:srgbClr val="9ED3D7"/>
        </a:solidFill>
      </dgm:spPr>
      <dgm:t>
        <a:bodyPr/>
        <a:lstStyle/>
        <a:p>
          <a:endParaRPr lang="pt-BR" sz="1400"/>
        </a:p>
      </dgm:t>
    </dgm:pt>
    <dgm:pt modelId="{6B7179A9-285C-45EF-ABD9-5F629711A3EF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1400" b="1" dirty="0" smtClean="0"/>
            <a:t>CASP</a:t>
          </a:r>
          <a:endParaRPr lang="pt-BR" sz="1400" b="1" dirty="0"/>
        </a:p>
      </dgm:t>
    </dgm:pt>
    <dgm:pt modelId="{5D42D35D-0BB7-453E-BD57-D30E3871699C}" type="parTrans" cxnId="{B1F916B7-9CE8-49EE-A533-005691AF39EA}">
      <dgm:prSet/>
      <dgm:spPr/>
      <dgm:t>
        <a:bodyPr/>
        <a:lstStyle/>
        <a:p>
          <a:endParaRPr lang="pt-BR" sz="1400"/>
        </a:p>
      </dgm:t>
    </dgm:pt>
    <dgm:pt modelId="{4D17FBA4-035D-441E-939C-C990986C3469}" type="sibTrans" cxnId="{B1F916B7-9CE8-49EE-A533-005691AF39EA}">
      <dgm:prSet/>
      <dgm:spPr>
        <a:solidFill>
          <a:srgbClr val="3366FF"/>
        </a:solidFill>
      </dgm:spPr>
      <dgm:t>
        <a:bodyPr/>
        <a:lstStyle/>
        <a:p>
          <a:endParaRPr lang="pt-BR" sz="1400"/>
        </a:p>
      </dgm:t>
    </dgm:pt>
    <dgm:pt modelId="{EF207EF7-5A99-4FB6-9D91-0FF2722E2548}" type="pres">
      <dgm:prSet presAssocID="{1CFBB1AB-46BB-4866-9149-A0703018FAF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AC0FD6-2C9F-4424-BB27-00136214CFB2}" type="pres">
      <dgm:prSet presAssocID="{4D1D793E-4AF9-4611-8587-E1C4A911CA61}" presName="gear1" presStyleLbl="node1" presStyleIdx="0" presStyleCnt="3" custLinFactNeighborX="756" custLinFactNeighborY="-1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A96414-91DA-422E-9DA5-7E2DE82403EE}" type="pres">
      <dgm:prSet presAssocID="{4D1D793E-4AF9-4611-8587-E1C4A911CA61}" presName="gear1srcNode" presStyleLbl="node1" presStyleIdx="0" presStyleCnt="3"/>
      <dgm:spPr/>
      <dgm:t>
        <a:bodyPr/>
        <a:lstStyle/>
        <a:p>
          <a:endParaRPr lang="en-US"/>
        </a:p>
      </dgm:t>
    </dgm:pt>
    <dgm:pt modelId="{64A111AA-DB06-4DD4-90B8-2D371DE509F2}" type="pres">
      <dgm:prSet presAssocID="{4D1D793E-4AF9-4611-8587-E1C4A911CA61}" presName="gear1dstNode" presStyleLbl="node1" presStyleIdx="0" presStyleCnt="3"/>
      <dgm:spPr/>
      <dgm:t>
        <a:bodyPr/>
        <a:lstStyle/>
        <a:p>
          <a:endParaRPr lang="en-US"/>
        </a:p>
      </dgm:t>
    </dgm:pt>
    <dgm:pt modelId="{7025CAA4-E4EE-432E-903C-71198EFD873F}" type="pres">
      <dgm:prSet presAssocID="{27E16FC5-50BB-4776-8DE5-63CC2F577BDA}" presName="gear2" presStyleLbl="node1" presStyleIdx="1" presStyleCnt="3" custScaleX="107005" custScaleY="112544" custLinFactNeighborX="819" custLinFactNeighborY="19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8E3A9-97F5-4010-A12A-4DD8912FD4E0}" type="pres">
      <dgm:prSet presAssocID="{27E16FC5-50BB-4776-8DE5-63CC2F577BDA}" presName="gear2srcNode" presStyleLbl="node1" presStyleIdx="1" presStyleCnt="3"/>
      <dgm:spPr/>
      <dgm:t>
        <a:bodyPr/>
        <a:lstStyle/>
        <a:p>
          <a:endParaRPr lang="en-US"/>
        </a:p>
      </dgm:t>
    </dgm:pt>
    <dgm:pt modelId="{F0AEB88A-D8AE-43D4-87E1-692B1E351600}" type="pres">
      <dgm:prSet presAssocID="{27E16FC5-50BB-4776-8DE5-63CC2F577BDA}" presName="gear2dstNode" presStyleLbl="node1" presStyleIdx="1" presStyleCnt="3"/>
      <dgm:spPr/>
      <dgm:t>
        <a:bodyPr/>
        <a:lstStyle/>
        <a:p>
          <a:endParaRPr lang="en-US"/>
        </a:p>
      </dgm:t>
    </dgm:pt>
    <dgm:pt modelId="{C6A4A170-CBF1-40AA-B1E3-C2EE5B063D07}" type="pres">
      <dgm:prSet presAssocID="{6B7179A9-285C-45EF-ABD9-5F629711A3EF}" presName="gear3" presStyleLbl="node1" presStyleIdx="2" presStyleCnt="3" custScaleX="102449" custLinFactNeighborX="-576" custLinFactNeighborY="1414"/>
      <dgm:spPr/>
      <dgm:t>
        <a:bodyPr/>
        <a:lstStyle/>
        <a:p>
          <a:endParaRPr lang="en-US"/>
        </a:p>
      </dgm:t>
    </dgm:pt>
    <dgm:pt modelId="{0B5A386B-8BE8-403C-B189-81B1A9E53389}" type="pres">
      <dgm:prSet presAssocID="{6B7179A9-285C-45EF-ABD9-5F629711A3E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70BC4-BF14-4BD5-8F3A-063A747BF515}" type="pres">
      <dgm:prSet presAssocID="{6B7179A9-285C-45EF-ABD9-5F629711A3EF}" presName="gear3srcNode" presStyleLbl="node1" presStyleIdx="2" presStyleCnt="3"/>
      <dgm:spPr/>
      <dgm:t>
        <a:bodyPr/>
        <a:lstStyle/>
        <a:p>
          <a:endParaRPr lang="en-US"/>
        </a:p>
      </dgm:t>
    </dgm:pt>
    <dgm:pt modelId="{A6D61366-BADF-4ECA-B452-CCCA0B8A4A5D}" type="pres">
      <dgm:prSet presAssocID="{6B7179A9-285C-45EF-ABD9-5F629711A3EF}" presName="gear3dstNode" presStyleLbl="node1" presStyleIdx="2" presStyleCnt="3"/>
      <dgm:spPr/>
      <dgm:t>
        <a:bodyPr/>
        <a:lstStyle/>
        <a:p>
          <a:endParaRPr lang="en-US"/>
        </a:p>
      </dgm:t>
    </dgm:pt>
    <dgm:pt modelId="{DCEC144F-D36C-4736-A79D-3A798EEC579B}" type="pres">
      <dgm:prSet presAssocID="{0318121C-43C7-44D1-8397-0E62800FE74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E02B6CF-E4B4-464B-8779-98F50B1A87EE}" type="pres">
      <dgm:prSet presAssocID="{92305248-750F-488B-951D-E8A36B03302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4C15AD3-5D78-4BFB-8500-FB39EF3A5837}" type="pres">
      <dgm:prSet presAssocID="{4D17FBA4-035D-441E-939C-C990986C346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28531B5-D970-4740-8D0B-D302406F09D3}" type="presOf" srcId="{92305248-750F-488B-951D-E8A36B03302E}" destId="{7E02B6CF-E4B4-464B-8779-98F50B1A87EE}" srcOrd="0" destOrd="0" presId="urn:microsoft.com/office/officeart/2005/8/layout/gear1"/>
    <dgm:cxn modelId="{FC0B89B6-6E6C-482D-8232-ADE5F81A8969}" type="presOf" srcId="{4D1D793E-4AF9-4611-8587-E1C4A911CA61}" destId="{12AC0FD6-2C9F-4424-BB27-00136214CFB2}" srcOrd="0" destOrd="0" presId="urn:microsoft.com/office/officeart/2005/8/layout/gear1"/>
    <dgm:cxn modelId="{8F0FA4FC-C53A-4919-ACD8-1BD2CFB9D507}" type="presOf" srcId="{6B7179A9-285C-45EF-ABD9-5F629711A3EF}" destId="{BC470BC4-BF14-4BD5-8F3A-063A747BF515}" srcOrd="2" destOrd="0" presId="urn:microsoft.com/office/officeart/2005/8/layout/gear1"/>
    <dgm:cxn modelId="{CFB48658-2835-47EB-9DCE-5D2E5604583D}" type="presOf" srcId="{4D1D793E-4AF9-4611-8587-E1C4A911CA61}" destId="{64A111AA-DB06-4DD4-90B8-2D371DE509F2}" srcOrd="2" destOrd="0" presId="urn:microsoft.com/office/officeart/2005/8/layout/gear1"/>
    <dgm:cxn modelId="{A8EEEB5D-0173-44B7-BD78-872E765E5FA8}" type="presOf" srcId="{6B7179A9-285C-45EF-ABD9-5F629711A3EF}" destId="{C6A4A170-CBF1-40AA-B1E3-C2EE5B063D07}" srcOrd="0" destOrd="0" presId="urn:microsoft.com/office/officeart/2005/8/layout/gear1"/>
    <dgm:cxn modelId="{AEC436FB-DB90-4D1B-BAE3-7C87EFB846DA}" type="presOf" srcId="{27E16FC5-50BB-4776-8DE5-63CC2F577BDA}" destId="{7025CAA4-E4EE-432E-903C-71198EFD873F}" srcOrd="0" destOrd="0" presId="urn:microsoft.com/office/officeart/2005/8/layout/gear1"/>
    <dgm:cxn modelId="{A12BB822-D36B-45BC-9F41-860B1876C84D}" srcId="{1CFBB1AB-46BB-4866-9149-A0703018FAFE}" destId="{4D1D793E-4AF9-4611-8587-E1C4A911CA61}" srcOrd="0" destOrd="0" parTransId="{FF4BDE2C-699D-4BD6-8FB1-AD7F346231C8}" sibTransId="{0318121C-43C7-44D1-8397-0E62800FE749}"/>
    <dgm:cxn modelId="{9C98B9D0-23BE-4569-92AF-1F14A80DA680}" type="presOf" srcId="{27E16FC5-50BB-4776-8DE5-63CC2F577BDA}" destId="{3FB8E3A9-97F5-4010-A12A-4DD8912FD4E0}" srcOrd="1" destOrd="0" presId="urn:microsoft.com/office/officeart/2005/8/layout/gear1"/>
    <dgm:cxn modelId="{0B4A156C-AE6F-4870-99D7-1454E5679D33}" type="presOf" srcId="{0318121C-43C7-44D1-8397-0E62800FE749}" destId="{DCEC144F-D36C-4736-A79D-3A798EEC579B}" srcOrd="0" destOrd="0" presId="urn:microsoft.com/office/officeart/2005/8/layout/gear1"/>
    <dgm:cxn modelId="{B1F916B7-9CE8-49EE-A533-005691AF39EA}" srcId="{1CFBB1AB-46BB-4866-9149-A0703018FAFE}" destId="{6B7179A9-285C-45EF-ABD9-5F629711A3EF}" srcOrd="2" destOrd="0" parTransId="{5D42D35D-0BB7-453E-BD57-D30E3871699C}" sibTransId="{4D17FBA4-035D-441E-939C-C990986C3469}"/>
    <dgm:cxn modelId="{2BD363C0-87A2-465C-B340-B164FFE68F66}" srcId="{1CFBB1AB-46BB-4866-9149-A0703018FAFE}" destId="{27E16FC5-50BB-4776-8DE5-63CC2F577BDA}" srcOrd="1" destOrd="0" parTransId="{BEB87F2D-146E-4B8E-9F3E-55CC02B4AC97}" sibTransId="{92305248-750F-488B-951D-E8A36B03302E}"/>
    <dgm:cxn modelId="{93A9E19C-F9F6-4DE7-B3E7-85082D63C94F}" type="presOf" srcId="{27E16FC5-50BB-4776-8DE5-63CC2F577BDA}" destId="{F0AEB88A-D8AE-43D4-87E1-692B1E351600}" srcOrd="2" destOrd="0" presId="urn:microsoft.com/office/officeart/2005/8/layout/gear1"/>
    <dgm:cxn modelId="{A94EE410-3AAE-4245-A3A3-843691B65958}" type="presOf" srcId="{6B7179A9-285C-45EF-ABD9-5F629711A3EF}" destId="{A6D61366-BADF-4ECA-B452-CCCA0B8A4A5D}" srcOrd="3" destOrd="0" presId="urn:microsoft.com/office/officeart/2005/8/layout/gear1"/>
    <dgm:cxn modelId="{739D15E9-3802-43B8-9E0F-5ED3DEF979D1}" type="presOf" srcId="{4D1D793E-4AF9-4611-8587-E1C4A911CA61}" destId="{4FA96414-91DA-422E-9DA5-7E2DE82403EE}" srcOrd="1" destOrd="0" presId="urn:microsoft.com/office/officeart/2005/8/layout/gear1"/>
    <dgm:cxn modelId="{C1B76970-2F32-455B-AF84-43A1FED9CD3D}" type="presOf" srcId="{6B7179A9-285C-45EF-ABD9-5F629711A3EF}" destId="{0B5A386B-8BE8-403C-B189-81B1A9E53389}" srcOrd="1" destOrd="0" presId="urn:microsoft.com/office/officeart/2005/8/layout/gear1"/>
    <dgm:cxn modelId="{B1C39241-A634-42D6-9B60-9A1FC9F1A36B}" type="presOf" srcId="{1CFBB1AB-46BB-4866-9149-A0703018FAFE}" destId="{EF207EF7-5A99-4FB6-9D91-0FF2722E2548}" srcOrd="0" destOrd="0" presId="urn:microsoft.com/office/officeart/2005/8/layout/gear1"/>
    <dgm:cxn modelId="{A2089AED-911F-4B47-918A-9CE5A18F46E2}" type="presOf" srcId="{4D17FBA4-035D-441E-939C-C990986C3469}" destId="{64C15AD3-5D78-4BFB-8500-FB39EF3A5837}" srcOrd="0" destOrd="0" presId="urn:microsoft.com/office/officeart/2005/8/layout/gear1"/>
    <dgm:cxn modelId="{05FD2445-DBFF-4D93-81CF-241792B02D34}" type="presParOf" srcId="{EF207EF7-5A99-4FB6-9D91-0FF2722E2548}" destId="{12AC0FD6-2C9F-4424-BB27-00136214CFB2}" srcOrd="0" destOrd="0" presId="urn:microsoft.com/office/officeart/2005/8/layout/gear1"/>
    <dgm:cxn modelId="{C63450FB-8F05-454D-B3D2-24433DA0C7FE}" type="presParOf" srcId="{EF207EF7-5A99-4FB6-9D91-0FF2722E2548}" destId="{4FA96414-91DA-422E-9DA5-7E2DE82403EE}" srcOrd="1" destOrd="0" presId="urn:microsoft.com/office/officeart/2005/8/layout/gear1"/>
    <dgm:cxn modelId="{10A0392E-2CFF-4E8A-9051-BD94F75A717F}" type="presParOf" srcId="{EF207EF7-5A99-4FB6-9D91-0FF2722E2548}" destId="{64A111AA-DB06-4DD4-90B8-2D371DE509F2}" srcOrd="2" destOrd="0" presId="urn:microsoft.com/office/officeart/2005/8/layout/gear1"/>
    <dgm:cxn modelId="{93AB63A4-AFBE-452F-AE17-B683084B565D}" type="presParOf" srcId="{EF207EF7-5A99-4FB6-9D91-0FF2722E2548}" destId="{7025CAA4-E4EE-432E-903C-71198EFD873F}" srcOrd="3" destOrd="0" presId="urn:microsoft.com/office/officeart/2005/8/layout/gear1"/>
    <dgm:cxn modelId="{AF6CF159-EE7C-4680-AF2E-0A9E8E22D191}" type="presParOf" srcId="{EF207EF7-5A99-4FB6-9D91-0FF2722E2548}" destId="{3FB8E3A9-97F5-4010-A12A-4DD8912FD4E0}" srcOrd="4" destOrd="0" presId="urn:microsoft.com/office/officeart/2005/8/layout/gear1"/>
    <dgm:cxn modelId="{E537E22D-2B56-4047-9C3C-5063A706EBAB}" type="presParOf" srcId="{EF207EF7-5A99-4FB6-9D91-0FF2722E2548}" destId="{F0AEB88A-D8AE-43D4-87E1-692B1E351600}" srcOrd="5" destOrd="0" presId="urn:microsoft.com/office/officeart/2005/8/layout/gear1"/>
    <dgm:cxn modelId="{01D329D6-12C6-4D04-8B5D-B0437196D346}" type="presParOf" srcId="{EF207EF7-5A99-4FB6-9D91-0FF2722E2548}" destId="{C6A4A170-CBF1-40AA-B1E3-C2EE5B063D07}" srcOrd="6" destOrd="0" presId="urn:microsoft.com/office/officeart/2005/8/layout/gear1"/>
    <dgm:cxn modelId="{1CD6EC43-700B-485C-920C-3BB3F5E84385}" type="presParOf" srcId="{EF207EF7-5A99-4FB6-9D91-0FF2722E2548}" destId="{0B5A386B-8BE8-403C-B189-81B1A9E53389}" srcOrd="7" destOrd="0" presId="urn:microsoft.com/office/officeart/2005/8/layout/gear1"/>
    <dgm:cxn modelId="{4A576366-4863-4700-822A-5BA3C3A32066}" type="presParOf" srcId="{EF207EF7-5A99-4FB6-9D91-0FF2722E2548}" destId="{BC470BC4-BF14-4BD5-8F3A-063A747BF515}" srcOrd="8" destOrd="0" presId="urn:microsoft.com/office/officeart/2005/8/layout/gear1"/>
    <dgm:cxn modelId="{2E8001A3-7538-445C-813A-1E86291091B0}" type="presParOf" srcId="{EF207EF7-5A99-4FB6-9D91-0FF2722E2548}" destId="{A6D61366-BADF-4ECA-B452-CCCA0B8A4A5D}" srcOrd="9" destOrd="0" presId="urn:microsoft.com/office/officeart/2005/8/layout/gear1"/>
    <dgm:cxn modelId="{E4DF642B-47F4-42E6-92F1-EC834CB7A774}" type="presParOf" srcId="{EF207EF7-5A99-4FB6-9D91-0FF2722E2548}" destId="{DCEC144F-D36C-4736-A79D-3A798EEC579B}" srcOrd="10" destOrd="0" presId="urn:microsoft.com/office/officeart/2005/8/layout/gear1"/>
    <dgm:cxn modelId="{354C1732-9D5A-4C48-8B53-2B6A11C9CA11}" type="presParOf" srcId="{EF207EF7-5A99-4FB6-9D91-0FF2722E2548}" destId="{7E02B6CF-E4B4-464B-8779-98F50B1A87EE}" srcOrd="11" destOrd="0" presId="urn:microsoft.com/office/officeart/2005/8/layout/gear1"/>
    <dgm:cxn modelId="{177B0392-5290-4F0E-912E-AAA5F0BB19F3}" type="presParOf" srcId="{EF207EF7-5A99-4FB6-9D91-0FF2722E2548}" destId="{64C15AD3-5D78-4BFB-8500-FB39EF3A583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0.34568</cdr:x>
      <cdr:y>0.46154</cdr:y>
    </cdr:from>
    <cdr:to>
      <cdr:x>0.44444</cdr:x>
      <cdr:y>0.5641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016224" y="1296144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 smtClean="0">
              <a:solidFill>
                <a:schemeClr val="tx1">
                  <a:lumMod val="95000"/>
                  <a:lumOff val="5000"/>
                </a:schemeClr>
              </a:solidFill>
            </a:rPr>
            <a:t>55%</a:t>
          </a:r>
          <a:endParaRPr lang="pt-BR" sz="11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0.34568</cdr:x>
      <cdr:y>0.69231</cdr:y>
    </cdr:from>
    <cdr:to>
      <cdr:x>0.44444</cdr:x>
      <cdr:y>0.76923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016224" y="194421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t-BR" dirty="0" smtClean="0">
              <a:solidFill>
                <a:sysClr val="windowText" lastClr="000000">
                  <a:lumMod val="95000"/>
                  <a:lumOff val="5000"/>
                </a:sysClr>
              </a:solidFill>
            </a:rPr>
            <a:t>4</a:t>
          </a:r>
          <a:r>
            <a:rPr lang="pt-BR" sz="1100" dirty="0" smtClean="0">
              <a:solidFill>
                <a:sysClr val="windowText" lastClr="000000">
                  <a:lumMod val="95000"/>
                  <a:lumOff val="5000"/>
                </a:sysClr>
              </a:solidFill>
            </a:rPr>
            <a:t>5%</a:t>
          </a:r>
          <a:endParaRPr lang="pt-BR" sz="1100" dirty="0">
            <a:solidFill>
              <a:sysClr val="windowText" lastClr="000000">
                <a:lumMod val="95000"/>
                <a:lumOff val="5000"/>
              </a:sys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F486A-B7FF-4DB4-B5D9-45E2E5941655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E4D7F-1A3F-4BFD-8C3D-2991F55DA7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86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700808"/>
            <a:ext cx="55446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6192688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1742951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3404592"/>
            <a:ext cx="64008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798-DBA3-43EA-B6E2-9593099CE5F3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 descr="LOGO60ANOSFINAL.png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496" y="116632"/>
            <a:ext cx="2160240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949280"/>
            <a:ext cx="9252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E574-6857-418C-8A89-28127ACE07E5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 descr="LOGO60ANOSFINAL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6093296"/>
            <a:ext cx="1403648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949280"/>
            <a:ext cx="9252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2C80-31E0-42D9-90FB-77817775B333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 descr="LOGO60ANOSFINAL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6093296"/>
            <a:ext cx="1403648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949280"/>
            <a:ext cx="9252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B330-4F42-4985-8ADE-F21C9E02AE0B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LOGO60ANOSFINAL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6093296"/>
            <a:ext cx="1403648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949280"/>
            <a:ext cx="9252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LOGO60ANOSFINAL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6093296"/>
            <a:ext cx="1403648" cy="504056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E35C-1FC5-48F8-B0C6-23D4338217B1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949280"/>
            <a:ext cx="9252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63408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3244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412A-2C97-47F5-9304-83FF920D3C1E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08823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15" name="Imagem 14" descr="LOGO60ANOSFINAL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6093296"/>
            <a:ext cx="1403648" cy="504056"/>
          </a:xfrm>
          <a:prstGeom prst="rect">
            <a:avLst/>
          </a:prstGeom>
        </p:spPr>
      </p:pic>
      <p:sp>
        <p:nvSpPr>
          <p:cNvPr id="25" name="Espaço Reservado para Texto 24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207375" cy="431800"/>
          </a:xfrm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  <a:endParaRPr lang="pt-BR" dirty="0"/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395536" y="908720"/>
            <a:ext cx="8352928" cy="0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028384" y="6525344"/>
            <a:ext cx="1115616" cy="332656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7E1062C8-9251-41FA-B230-0051D3AAD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6"/>
          <p:cNvSpPr/>
          <p:nvPr userDrawn="1"/>
        </p:nvSpPr>
        <p:spPr>
          <a:xfrm>
            <a:off x="0" y="2178000"/>
            <a:ext cx="4680000" cy="4680000"/>
          </a:xfrm>
          <a:prstGeom prst="rtTriangl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shade val="30000"/>
                  <a:satMod val="115000"/>
                </a:schemeClr>
              </a:gs>
              <a:gs pos="24000">
                <a:schemeClr val="accent1">
                  <a:lumMod val="50000"/>
                </a:schemeClr>
              </a:gs>
              <a:gs pos="36000">
                <a:schemeClr val="accent1">
                  <a:lumMod val="75000"/>
                </a:schemeClr>
              </a:gs>
              <a:gs pos="100000">
                <a:schemeClr val="dk1">
                  <a:tint val="50000"/>
                  <a:satMod val="30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pt-BR" sz="1800" kern="12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612068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53C7-FF56-4140-B632-28EFEF95B27D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riângulo retângulo 7"/>
          <p:cNvSpPr/>
          <p:nvPr userDrawn="1"/>
        </p:nvSpPr>
        <p:spPr>
          <a:xfrm rot="10800000">
            <a:off x="4464000" y="0"/>
            <a:ext cx="4680000" cy="4680000"/>
          </a:xfrm>
          <a:prstGeom prst="rtTriangl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shade val="30000"/>
                  <a:satMod val="115000"/>
                </a:schemeClr>
              </a:gs>
              <a:gs pos="24000">
                <a:schemeClr val="accent1">
                  <a:lumMod val="50000"/>
                </a:schemeClr>
              </a:gs>
              <a:gs pos="36000">
                <a:schemeClr val="accent1">
                  <a:lumMod val="75000"/>
                </a:schemeClr>
              </a:gs>
              <a:gs pos="100000">
                <a:schemeClr val="dk1">
                  <a:tint val="50000"/>
                  <a:satMod val="30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pt-BR" sz="1800" kern="12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" name="Imagem 8" descr="LOGO60ANOSFINAL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496" y="116632"/>
            <a:ext cx="2160240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8F86-5341-4B03-93E3-3B6802B0C0A5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949280"/>
            <a:ext cx="9252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LOGO60ANOSFINAL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6093296"/>
            <a:ext cx="1403648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949280"/>
            <a:ext cx="9252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478C-7842-42F8-A315-B12EAB4D5D57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LOGO60ANOSFINAL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6093296"/>
            <a:ext cx="1403648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949280"/>
            <a:ext cx="9252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18C-34C5-4062-92E0-9037E2447B4F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 descr="LOGO60ANOSFINAL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6093296"/>
            <a:ext cx="1403648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949280"/>
            <a:ext cx="9252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787-32E7-4A27-9FA7-BC9F6D2EB614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 descr="LOGO60ANOSFINAL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6093296"/>
            <a:ext cx="1403648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949280"/>
            <a:ext cx="9252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6FFA-DD31-4AE0-B760-A6BA5062FEA2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LOGO60ANOSFINAL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6093296"/>
            <a:ext cx="1403648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949280"/>
            <a:ext cx="9252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ACC1-45BB-4228-A9E3-B390411EBB81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Imagem 5" descr="LOGO60ANOSFINAL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6093296"/>
            <a:ext cx="1403648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280B-070C-4535-9B28-1601D3C5F3CF}" type="datetime1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2CA4-EEC7-4222-82B1-C9422A498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1742951"/>
            <a:ext cx="7704856" cy="2406129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APRESENTAÇÃO</a:t>
            </a:r>
            <a:b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RESULTADO DA GESTÃO 2016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BRASÍLIA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Junho / 2017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10</a:t>
            </a:fld>
            <a:endParaRPr lang="pt-BR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200498939"/>
              </p:ext>
            </p:extLst>
          </p:nvPr>
        </p:nvGraphicFramePr>
        <p:xfrm>
          <a:off x="1415839" y="620688"/>
          <a:ext cx="62646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764704"/>
            <a:ext cx="26955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RESULTADOS DE AUDITORIAS </a:t>
            </a:r>
            <a:br>
              <a:rPr lang="pt-BR" b="1" dirty="0" smtClean="0"/>
            </a:br>
            <a:r>
              <a:rPr lang="pt-BR" b="1" dirty="0" smtClean="0"/>
              <a:t>E INSPEÇÕES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223416" cy="228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96944" cy="545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8509483" cy="20248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88640"/>
            <a:ext cx="8653498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38" y="1052736"/>
            <a:ext cx="8949950" cy="46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DEMONSTRATIVO SINTÉTICO DAS VARIAÇÕES DO INVESTIMETO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40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634082"/>
          </a:xfrm>
        </p:spPr>
        <p:txBody>
          <a:bodyPr>
            <a:normAutofit/>
          </a:bodyPr>
          <a:lstStyle/>
          <a:p>
            <a:r>
              <a:rPr lang="pt-BR" dirty="0" smtClean="0"/>
              <a:t>DIVIDENDOS E JUROS S/ CAPITAL PRÓPRIO PROPOSTOS A RECEBER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2" y="1052736"/>
            <a:ext cx="902017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04451" cy="54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LRF art. 67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03244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000" dirty="0"/>
              <a:t>	Art. 67.</a:t>
            </a:r>
            <a:r>
              <a:rPr lang="pt-BR" sz="2000" b="1" dirty="0"/>
              <a:t> </a:t>
            </a:r>
            <a:r>
              <a:rPr lang="pt-BR" sz="2000" dirty="0"/>
              <a:t>O acompanhamento e a avaliação, de forma permanente, da política e da operacionalidade da gestão fiscal serão realizados por conselho de gestão fiscal, constituído por representantes de todos os Poderes e esferas de Governo, do Ministério Público e de entidades técnicas representativas da sociedade, visando </a:t>
            </a:r>
            <a:r>
              <a:rPr lang="pt-BR" sz="2000" dirty="0" smtClean="0"/>
              <a:t>a: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t-BR" sz="2000" dirty="0" smtClean="0"/>
              <a:t>harmonização </a:t>
            </a:r>
            <a:r>
              <a:rPr lang="pt-BR" sz="2000" dirty="0"/>
              <a:t>e coordenação entre os entes da </a:t>
            </a:r>
            <a:r>
              <a:rPr lang="pt-BR" sz="2000" dirty="0" smtClean="0"/>
              <a:t>Federação;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t-BR" sz="2000" dirty="0" smtClean="0"/>
              <a:t>disseminação </a:t>
            </a:r>
            <a:r>
              <a:rPr lang="pt-BR" sz="2000" dirty="0"/>
              <a:t>de </a:t>
            </a:r>
            <a:r>
              <a:rPr lang="pt-BR" sz="2000" b="1" dirty="0"/>
              <a:t>práticas que resultem em maior eficiência na alocação e execução do gasto público</a:t>
            </a:r>
            <a:r>
              <a:rPr lang="pt-BR" sz="2000" dirty="0"/>
              <a:t>, na arrecadação de receitas, no controle do endividamento e na transparência da gestão </a:t>
            </a:r>
            <a:r>
              <a:rPr lang="pt-BR" sz="2000" dirty="0" smtClean="0"/>
              <a:t>fiscal;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t-BR" sz="2000" dirty="0" smtClean="0"/>
              <a:t>adoção </a:t>
            </a:r>
            <a:r>
              <a:rPr lang="pt-BR" sz="2000" dirty="0"/>
              <a:t>de </a:t>
            </a:r>
            <a:r>
              <a:rPr lang="pt-BR" sz="2000" b="1" dirty="0"/>
              <a:t>normas de consolidação das contas públicas</a:t>
            </a:r>
            <a:r>
              <a:rPr lang="pt-BR" sz="2000" dirty="0"/>
              <a:t>, padronização das prestações de contas e dos relatórios e demonstrativos de gestão fiscal de que trata esta Lei Complementar, normas e padrões mais simples para os pequenos Municípios, bem como outros, necessários ao controle social;</a:t>
            </a:r>
          </a:p>
          <a:p>
            <a:pPr algn="just">
              <a:buNone/>
            </a:pPr>
            <a:r>
              <a:rPr lang="pt-BR" sz="2000" dirty="0"/>
              <a:t>  </a:t>
            </a:r>
          </a:p>
        </p:txBody>
      </p:sp>
      <p:pic>
        <p:nvPicPr>
          <p:cNvPr id="52226" name="Picture 2" descr="http://gdfaz.sefaz.ma.gov.br/wp-content/uploads/2014/02/reuni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7940" y="14973"/>
            <a:ext cx="1669243" cy="1253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1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Portaria STN nº. 548, de 24 de setembro de 2015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94420" y="1409824"/>
            <a:ext cx="7355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Editou o </a:t>
            </a:r>
            <a:r>
              <a:rPr lang="pt-BR" sz="2000" b="1" dirty="0"/>
              <a:t>Plano de Implementação dos Procedimentos Contábeis Patrimoniais (PIPCP)</a:t>
            </a:r>
            <a:r>
              <a:rPr lang="pt-BR" sz="2000" dirty="0"/>
              <a:t>, dando continuidade ao processo de convergência da CASP aos padrões internacionais.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2636912"/>
            <a:ext cx="8705850" cy="32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O Papel da </a:t>
            </a:r>
            <a:r>
              <a:rPr lang="pt-BR" dirty="0" err="1" smtClean="0"/>
              <a:t>Novacap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dirty="0" smtClean="0"/>
              <a:t>ESTATUTO SOCIAL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dirty="0" smtClean="0"/>
              <a:t>(registrado em 20/07/2015, sob nº 20150522126. Protocolo: 15/052212-6 de 22/06/2015.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dirty="0" smtClean="0"/>
              <a:t>Art. 4º - A NOVACAP tem por objeto:</a:t>
            </a:r>
          </a:p>
          <a:p>
            <a:pPr marL="444500" lvl="1" indent="12700" algn="just">
              <a:lnSpc>
                <a:spcPct val="150000"/>
              </a:lnSpc>
              <a:buNone/>
              <a:tabLst>
                <a:tab pos="1079500" algn="l"/>
                <a:tab pos="1701800" algn="l"/>
                <a:tab pos="7442200" algn="l"/>
                <a:tab pos="7531100" algn="l"/>
              </a:tabLst>
            </a:pPr>
            <a:r>
              <a:rPr lang="pt-BR" sz="2000" dirty="0" smtClean="0"/>
              <a:t>O gerenciamento/execução de obras e serviços de engenharia, arquitetura, urbanização, drenagem pluvial, pavimentação e conservação/limpeza de monumentos e obras de arte especiais, direta ou indiretamente, com entidades públicas ou privadas, bem como a prática de todos os demais atos concernentes aos seus objetivos sociais os quais poderão ser executados em qualquer parte do Território Nacional ou no exterior.</a:t>
            </a:r>
          </a:p>
          <a:p>
            <a:pPr>
              <a:lnSpc>
                <a:spcPct val="200000"/>
              </a:lnSpc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692311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Lei 10.180/2001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096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dirty="0"/>
              <a:t>A STN é o Órgão Central de Contabilidade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dirty="0"/>
              <a:t>Cabe à STN estabelecer normas de consolidação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dirty="0"/>
              <a:t>	</a:t>
            </a:r>
          </a:p>
          <a:p>
            <a:pPr algn="just">
              <a:buNone/>
            </a:pP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306896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Manuais – Instrumentos que estabelecem regras  para consolidação e estrutura para elaboração dos demonstrativos.</a:t>
            </a:r>
          </a:p>
        </p:txBody>
      </p:sp>
      <p:pic>
        <p:nvPicPr>
          <p:cNvPr id="54274" name="Picture 2" descr="http://3.bp.blogspot.com/_u4NQBLxNSQA/TM74n2hbL4I/AAAAAAAAAV8/p8UNUGnj50M/s1600/Canil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861048"/>
            <a:ext cx="2664296" cy="199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9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915816" y="1268760"/>
            <a:ext cx="5616624" cy="485775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solidFill>
                  <a:schemeClr val="tx1"/>
                </a:solidFill>
              </a:rPr>
              <a:t>ATIVOS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059832" y="1916832"/>
            <a:ext cx="5472608" cy="1749921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Reconhecimento, mensuração e evidenciação dos bens móveis e imóveis; respectiva depreciação ou exaustão; reavaliação e redução ao valor recuperável (exceto bens do patrimônio cultural e de infraestrutura</a:t>
            </a:r>
            <a:r>
              <a:rPr lang="pt-BR" dirty="0" smtClean="0">
                <a:solidFill>
                  <a:schemeClr val="bg1"/>
                </a:solidFill>
              </a:rPr>
              <a:t>)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059832" y="3789040"/>
            <a:ext cx="5472608" cy="1008112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 smtClean="0"/>
              <a:t> </a:t>
            </a:r>
            <a:r>
              <a:rPr lang="pt-BR" b="1" dirty="0"/>
              <a:t>Reconhecimento, mensuração e evidenciação dos investimentos permanentes, e </a:t>
            </a:r>
            <a:r>
              <a:rPr lang="pt-BR" b="1" dirty="0" smtClean="0"/>
              <a:t>respectivos </a:t>
            </a:r>
            <a:r>
              <a:rPr lang="pt-BR" b="1" dirty="0"/>
              <a:t>ajustes para perdas e redução ao valor recuperável</a:t>
            </a:r>
            <a:r>
              <a:rPr lang="pt-BR" b="1" dirty="0" smtClean="0"/>
              <a:t>.</a:t>
            </a:r>
            <a:r>
              <a:rPr lang="pt-BR" b="1" dirty="0" smtClean="0">
                <a:solidFill>
                  <a:schemeClr val="tx1"/>
                </a:solidFill>
              </a:rPr>
              <a:t>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131840" y="5229200"/>
            <a:ext cx="5472608" cy="611187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Bens de infraestrutura e do patrimônio cultural </a:t>
            </a:r>
          </a:p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(quando passíveis de registro)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251520" y="2348880"/>
            <a:ext cx="2160240" cy="922338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pt-BR" b="1" dirty="0"/>
          </a:p>
          <a:p>
            <a:pPr algn="ctr">
              <a:defRPr/>
            </a:pPr>
            <a:r>
              <a:rPr lang="pt-BR" b="1" dirty="0" smtClean="0"/>
              <a:t>31/12/2018</a:t>
            </a:r>
            <a:endParaRPr lang="pt-BR" b="1" dirty="0"/>
          </a:p>
          <a:p>
            <a:pPr algn="ctr">
              <a:defRPr/>
            </a:pPr>
            <a:endParaRPr lang="pt-BR" b="1" dirty="0"/>
          </a:p>
        </p:txBody>
      </p:sp>
      <p:sp>
        <p:nvSpPr>
          <p:cNvPr id="37" name="Seta para baixo 36"/>
          <p:cNvSpPr/>
          <p:nvPr/>
        </p:nvSpPr>
        <p:spPr>
          <a:xfrm>
            <a:off x="1115616" y="3429000"/>
            <a:ext cx="288925" cy="2000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/>
          </a:p>
        </p:txBody>
      </p:sp>
      <p:sp>
        <p:nvSpPr>
          <p:cNvPr id="42" name="Seta para baixo 41"/>
          <p:cNvSpPr/>
          <p:nvPr/>
        </p:nvSpPr>
        <p:spPr>
          <a:xfrm>
            <a:off x="1115616" y="4725144"/>
            <a:ext cx="288925" cy="1984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/>
          </a:p>
        </p:txBody>
      </p:sp>
      <p:sp>
        <p:nvSpPr>
          <p:cNvPr id="44" name="CaixaDeTexto 43"/>
          <p:cNvSpPr txBox="1"/>
          <p:nvPr/>
        </p:nvSpPr>
        <p:spPr>
          <a:xfrm>
            <a:off x="251520" y="4941168"/>
            <a:ext cx="2160240" cy="923330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pt-BR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b="1" dirty="0" smtClean="0">
                <a:solidFill>
                  <a:schemeClr val="bg1"/>
                </a:solidFill>
              </a:rPr>
              <a:t>31/12/2021</a:t>
            </a:r>
            <a:endParaRPr lang="pt-BR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51520" y="3717032"/>
            <a:ext cx="2160240" cy="92333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pt-BR" b="1" dirty="0"/>
          </a:p>
          <a:p>
            <a:pPr algn="ctr">
              <a:defRPr/>
            </a:pPr>
            <a:r>
              <a:rPr lang="pt-BR" b="1" dirty="0" smtClean="0"/>
              <a:t>01/01/2019</a:t>
            </a:r>
          </a:p>
          <a:p>
            <a:pPr algn="ctr">
              <a:defRPr/>
            </a:pPr>
            <a:r>
              <a:rPr lang="pt-BR" dirty="0" smtClean="0"/>
              <a:t> </a:t>
            </a:r>
            <a:endParaRPr lang="pt-BR" b="1" dirty="0"/>
          </a:p>
        </p:txBody>
      </p:sp>
      <p:sp>
        <p:nvSpPr>
          <p:cNvPr id="36" name="Retângulo 35"/>
          <p:cNvSpPr/>
          <p:nvPr/>
        </p:nvSpPr>
        <p:spPr>
          <a:xfrm>
            <a:off x="1619672" y="90872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Anexo à Portaria STN nº 548, de 24 de setembro de 2015</a:t>
            </a:r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PRAZOS DE IMPLANTAÇÃO DOS PROCEDIMENTOS CONTÁBEIS PATRIMONIAIS DE MENSURAÇÃO E AVALIAÇÃO (ESTADOS E DF)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9" grpId="0" animBg="1"/>
      <p:bldP spid="35" grpId="0" animBg="1"/>
      <p:bldP spid="37" grpId="0" animBg="1"/>
      <p:bldP spid="42" grpId="0" animBg="1"/>
      <p:bldP spid="44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DESEMPENHO DOS </a:t>
            </a:r>
            <a:br>
              <a:rPr lang="pt-BR" dirty="0" smtClean="0"/>
            </a:br>
            <a:r>
              <a:rPr lang="pt-BR" dirty="0" smtClean="0"/>
              <a:t>PROGRAMAS TEMÁTICOS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DESEMPENHO DOS PROGRAMAS TEMÁTICOS 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712968" cy="495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656184"/>
                <a:gridCol w="1296144"/>
                <a:gridCol w="1440160"/>
                <a:gridCol w="1152128"/>
              </a:tblGrid>
              <a:tr h="2662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AÇÃO/SUBTÍTULO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AUTORIZADO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22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0001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PROGRAMA PARA OPERAÇÃO ESPECIAL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66.302.966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93.990.925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92.932.176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92.932.176</a:t>
                      </a:r>
                    </a:p>
                  </a:txBody>
                  <a:tcPr marL="9525" marR="9525" marT="9525" marB="0" anchor="ctr"/>
                </a:tc>
              </a:tr>
              <a:tr h="4803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6001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GESTÃO, MANUTENÇÃO E SERVIÇOS AO ESTADO – DESENVOLVIMENTO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395.044.848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384.434.674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371.394.147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365.260.677</a:t>
                      </a:r>
                    </a:p>
                  </a:txBody>
                  <a:tcPr marL="9525" marR="9525" marT="9525" marB="0" anchor="ctr"/>
                </a:tc>
              </a:tr>
              <a:tr h="2693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6202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BRASÍLIA SAUDÁVEL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263197</a:t>
                      </a:r>
                    </a:p>
                  </a:txBody>
                  <a:tcPr marL="9525" marR="9525" marT="9525" marB="0" anchor="ctr"/>
                </a:tc>
              </a:tr>
              <a:tr h="2693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6206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CIDADE DO ESPORTE 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LAZER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21.874.393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9.747.485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3.820.004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2.642.752</a:t>
                      </a:r>
                    </a:p>
                  </a:txBody>
                  <a:tcPr marL="9525" marR="9525" marT="9525" marB="0" anchor="ctr"/>
                </a:tc>
              </a:tr>
              <a:tr h="2693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6207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BRASÍLIA COMPETITIVA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900.001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693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6208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TERRITÓRIO DA GENTE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24.631.000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18.293.286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16.902.793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13.315.277</a:t>
                      </a:r>
                    </a:p>
                  </a:txBody>
                  <a:tcPr marL="9525" marR="9525" marT="9525" marB="0" anchor="ctr"/>
                </a:tc>
              </a:tr>
              <a:tr h="4803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6210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INFRAESTRUTURA E SUSTENTABILIDADE SOCIOAMBIENTAL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241.555.330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412.283.111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302.166.883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274.437.941</a:t>
                      </a:r>
                    </a:p>
                  </a:txBody>
                  <a:tcPr marL="9525" marR="9525" marT="9525" marB="0" anchor="ctr"/>
                </a:tc>
              </a:tr>
              <a:tr h="322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6216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MOBILIDADE INTEGRADA E SUSTENTÁVEL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20.540.000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21.999.232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20.517.850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19.540.908</a:t>
                      </a:r>
                    </a:p>
                  </a:txBody>
                  <a:tcPr marL="9525" marR="9525" marT="9525" marB="0" anchor="ctr"/>
                </a:tc>
              </a:tr>
              <a:tr h="322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6217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SEGURANÇA PÚBLICA COM CIDADANIA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693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6219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CAPITAL CULTURAL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575.000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575.000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575.000</a:t>
                      </a:r>
                    </a:p>
                  </a:txBody>
                  <a:tcPr marL="9525" marR="9525" marT="9525" marB="0" anchor="ctr"/>
                </a:tc>
              </a:tr>
              <a:tr h="4006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6221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EDUCA MAIS BRASÍLIA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006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6228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FAMÍLIAS FORTES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66203"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777.098.537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943.398.714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809.883.853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768.967.928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DESEMPENHO DOS PROGRAMAS TEMÁTICOS 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24</a:t>
            </a:fld>
            <a:endParaRPr lang="pt-BR"/>
          </a:p>
        </p:txBody>
      </p:sp>
      <p:graphicFrame>
        <p:nvGraphicFramePr>
          <p:cNvPr id="10" name="Gráfico 9"/>
          <p:cNvGraphicFramePr/>
          <p:nvPr/>
        </p:nvGraphicFramePr>
        <p:xfrm>
          <a:off x="0" y="1052736"/>
          <a:ext cx="9000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DOS PROGRAMAS TEMÁTICOS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79512" y="1484313"/>
          <a:ext cx="8712968" cy="292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261"/>
                <a:gridCol w="1524749"/>
                <a:gridCol w="1600985"/>
                <a:gridCol w="1448511"/>
                <a:gridCol w="1459462"/>
              </a:tblGrid>
              <a:tr h="399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AÇÃO/SUBTÍTULO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AUTORIZADO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0408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9001 - EXECUÇÃO DE SENTENÇAS JUDICIAIS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Segoe UI"/>
                        </a:rPr>
                        <a:t>31.529.739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Segoe UI"/>
                        </a:rPr>
                        <a:t>59.409.413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59.285.963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59.285.963</a:t>
                      </a:r>
                    </a:p>
                  </a:txBody>
                  <a:tcPr marL="9525" marR="9525" marT="9525" marB="0" anchor="ctr"/>
                </a:tc>
              </a:tr>
              <a:tr h="404087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9041 - CONVERSÃO DE LICENÇA PRÊMIO EM PECÚNIA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Segoe UI"/>
                        </a:rPr>
                        <a:t>18.800.000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Segoe UI"/>
                        </a:rPr>
                        <a:t>13.767.000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13.767.000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13.767.000</a:t>
                      </a:r>
                    </a:p>
                  </a:txBody>
                  <a:tcPr marL="9525" marR="9525" marT="9525" marB="0" anchor="ctr"/>
                </a:tc>
              </a:tr>
              <a:tr h="60100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9050 - RESSARCIMENTOS, INDENIZAÇÕES E RESTITUIÇÕES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Segoe UI"/>
                        </a:rPr>
                        <a:t>4.914.874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Segoe UI"/>
                        </a:rPr>
                        <a:t>10.576.160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10.005.569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10.005.569</a:t>
                      </a:r>
                    </a:p>
                  </a:txBody>
                  <a:tcPr marL="9525" marR="9525" marT="9525" marB="0" anchor="ctr"/>
                </a:tc>
              </a:tr>
              <a:tr h="60100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9096 - AMORTIZAÇÃO E ENCARGOS DA DÍVIDA PÚBLICA RELATIVA AO INSS E PASEP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Segoe UI"/>
                        </a:rPr>
                        <a:t>11.058.353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Segoe UI"/>
                        </a:rPr>
                        <a:t>10.238.352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9.873.644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9.873.644</a:t>
                      </a:r>
                    </a:p>
                  </a:txBody>
                  <a:tcPr marL="9525" marR="9525" marT="9525" marB="0" anchor="ctr"/>
                </a:tc>
              </a:tr>
              <a:tr h="39930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TOTAL DO PROGRAMA 0001 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+mn-lt"/>
                          <a:cs typeface="Segoe UI"/>
                        </a:rPr>
                        <a:t>66.302.966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+mn-lt"/>
                          <a:cs typeface="Segoe UI"/>
                        </a:rPr>
                        <a:t>93.990.925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92.932.176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92.932.176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PROGRAMA: 0001 – PROGRAMA PARA OPERAÇÃO ESPECIAL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DOS PROGRAMAS TEMÁTICOS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51520" y="1484313"/>
          <a:ext cx="8712968" cy="4325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505770"/>
                <a:gridCol w="1372273"/>
                <a:gridCol w="1219799"/>
                <a:gridCol w="1230750"/>
              </a:tblGrid>
              <a:tr h="323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AÇÃO/SUBTÍTULO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AUTORIZADO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107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1471 - MODERNIZAÇÃO DE SISTEMA DE INFORMAÇÃO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1.000.000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383.857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383.857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371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1984 - CONSTRUÇÃO DE PRÉDIOS E PRÓPRIOS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10.000.000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11.000.000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5.419.741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5.209.169</a:t>
                      </a:r>
                    </a:p>
                  </a:txBody>
                  <a:tcPr marL="9525" marR="9525" marT="9525" marB="0" anchor="ctr"/>
                </a:tc>
              </a:tr>
              <a:tr h="4107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2396 - CONSERVAÇÃO DAS ESTRUTURAS FÍSICAS DE EDIFICAÇÕES PÚBLICAS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4.600.000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3.105.686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188.116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185.416</a:t>
                      </a:r>
                    </a:p>
                  </a:txBody>
                  <a:tcPr marL="9525" marR="9525" marT="9525" marB="0" anchor="ctr"/>
                </a:tc>
              </a:tr>
              <a:tr h="5014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2557 - GESTÃO DA INFORMAÇÃO E DOS SISTEMAS DE TECNOLOGIA DA INFORMAÇÃO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885.000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1.059.998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983.072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940.795</a:t>
                      </a:r>
                    </a:p>
                  </a:txBody>
                  <a:tcPr marL="9525" marR="9525" marT="9525" marB="0" anchor="ctr"/>
                </a:tc>
              </a:tr>
              <a:tr h="3371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3903 - REFORMA DE PRÉDIOS E PRÓPRIOS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300.000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7.382.913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5.960.325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910.014</a:t>
                      </a:r>
                    </a:p>
                  </a:txBody>
                  <a:tcPr marL="9525" marR="9525" marT="9525" marB="0" anchor="ctr"/>
                </a:tc>
              </a:tr>
              <a:tr h="327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8502 - ADMINISTRAÇÃO DE PESSOAL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307.192.975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293.792.975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293.123.018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293.123.018</a:t>
                      </a:r>
                    </a:p>
                  </a:txBody>
                  <a:tcPr marL="9525" marR="9525" marT="9525" marB="0" anchor="ctr"/>
                </a:tc>
              </a:tr>
              <a:tr h="4107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8504 - CONCESSÃO DE BENEFÍCIOS A SERVIDORES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54.976.873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51.620.791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51.181.885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51.181.885</a:t>
                      </a:r>
                    </a:p>
                  </a:txBody>
                  <a:tcPr marL="9525" marR="9525" marT="9525" marB="0" anchor="ctr"/>
                </a:tc>
              </a:tr>
              <a:tr h="3791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8505 - PUBLICIDADE E PROPAGANDA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650.000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347.797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228.848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228.848</a:t>
                      </a:r>
                    </a:p>
                  </a:txBody>
                  <a:tcPr marL="9525" marR="9525" marT="9525" marB="0" anchor="ctr"/>
                </a:tc>
              </a:tr>
              <a:tr h="4870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8517 - MANUTENÇÃO DE SERVIÇOS ADMINISTRATIVOS GERAIS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15.440.000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15.740.657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13.925.285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13.481.532</a:t>
                      </a:r>
                    </a:p>
                  </a:txBody>
                  <a:tcPr marL="9525" marR="9525" marT="9525" marB="0" anchor="ctr"/>
                </a:tc>
              </a:tr>
              <a:tr h="323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TOTAL DO PROGRAMA 6001 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395.044.848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384.434.674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371.394.147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365.260.677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PROGRAMA: 6001 – GESTÃO, MANUTENÇÃO E SERVIÇOS AO ESTADO – DESENVOLVIMENTO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DOS PROGRAMAS TEMÁTICOS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51520" y="1484313"/>
          <a:ext cx="8712968" cy="4392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505770"/>
                <a:gridCol w="1372273"/>
                <a:gridCol w="1219799"/>
                <a:gridCol w="1230750"/>
              </a:tblGrid>
              <a:tr h="3456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AÇÃO/SUBTÍTULO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AUTORIZADO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659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3141 - AMPLIAÇÃO DE UNIDADES DE ATENÇÃO ESPECIALIZADA EM SAÚDE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1.075.000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1.075.000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263.197</a:t>
                      </a:r>
                    </a:p>
                  </a:txBody>
                  <a:tcPr marL="9525" marR="9525" marT="9525" marB="0" anchor="ctr"/>
                </a:tc>
              </a:tr>
              <a:tr h="11496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0002 - AMPLIAÇÃO DE UNIDADES DE ATENÇÃO ESPECIALIZADA EM SAÚDE-AMPLIAÇÃO E REFORMA DO PRONTO SOCORRO DO HOSPITAL REGIONAL DE SOBRADINHO- SOBRADINHO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9217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3896 - AMPLIAÇÃO DE UNIDADES DE ATENÇÃO ESPECIALIZADA EM SAÚDE-CONSTRUÇÃO DO CENTRO DE HEMODIÁLISE DE SOBRADINHO- SOBRADINHO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500.000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263.197</a:t>
                      </a:r>
                    </a:p>
                  </a:txBody>
                  <a:tcPr marL="9525" marR="9525" marT="9525" marB="0" anchor="ctr"/>
                </a:tc>
              </a:tr>
              <a:tr h="11496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3898 - AMPLIAÇÃO DE UNIDADES DE ATENÇÃO ESPECIALIZADA EM SAÚDE-REFORMA E AMPLIAÇÃO DO SETOR DE HEMODIÁLISE DO HOSPITAL REGIONAL DE SOBRADINHO- SOBRADINHO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575.000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574.380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601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TOTAL DO PROGRAMA 6202 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1.075.000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1.075.000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263.197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PROGRAMA TEMÁTICO: 6202 – BRASÍLIA SAUDÁVEL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DOS PROGRAMAS TEMÁTICOS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51520" y="1340769"/>
          <a:ext cx="8712968" cy="460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433762"/>
                <a:gridCol w="1372273"/>
                <a:gridCol w="1219799"/>
                <a:gridCol w="1230750"/>
              </a:tblGrid>
              <a:tr h="2758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AÇÃO/SUBTÍTULO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AUTORIZADO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23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1745 - CONSTRUÇÃO DE QUADRAS DE ESPORTES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7.900.000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3.195.000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819.809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23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1950 - CONSTRUÇÃO DE PRAÇAS PÚBLICAS E PARQUES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800.000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87.161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28.783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28.783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1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1968 - ELABORAÇÃO DE PROJETOS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2.250.000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23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2425 - MANUTENÇÃO DE ESTÁDIOS DESPORTIVOS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1.724.393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2.619.393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1.676.412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1.676.412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0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3047 - IMPLANTAÇÃO DE ESPAÇOS ESPORTIVOS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931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50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3048 - REFORMA DE ESPAÇOS ESPORTIVOS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1.300.000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1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3440 - REFORMA DE QUADRAS DE ESPORTES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4.350.000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55.000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23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3596 - IMPLANTAÇÃO DE INFRAESTRUTURA ESPORTIVA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2.300.000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1.000.000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937557</a:t>
                      </a:r>
                    </a:p>
                  </a:txBody>
                  <a:tcPr marL="9525" marR="9525" marT="9525" marB="0" anchor="ctr"/>
                </a:tc>
              </a:tr>
              <a:tr h="423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3902 - REFORMA DE PRAÇAS PÚBLICAS E PARQUES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1.150.000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2.520.000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50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7244 - REFORMA DE ESTÁDIO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270.000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500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DO PROGRAMA 6206 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21.874.393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9.747.485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3.820.004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2.642.752</a:t>
                      </a:r>
                      <a:endParaRPr lang="pt-BR" sz="140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467544" y="908720"/>
            <a:ext cx="8207375" cy="431800"/>
          </a:xfrm>
        </p:spPr>
        <p:txBody>
          <a:bodyPr/>
          <a:lstStyle/>
          <a:p>
            <a:r>
              <a:rPr lang="pt-BR" dirty="0" smtClean="0"/>
              <a:t>PROGRAMA TEMÁTICO: 6206 – CIDADE DO ESPORTE E LAZER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DOS PROGRAMAS TEMÁTICOS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51520" y="1484313"/>
          <a:ext cx="8712968" cy="198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505770"/>
                <a:gridCol w="1372273"/>
                <a:gridCol w="1219799"/>
                <a:gridCol w="1230750"/>
              </a:tblGrid>
              <a:tr h="323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AÇÃO/SUBTÍTULO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AUTORIZADO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1302 - CONSTRUÇÃO DE FEIRAS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500.000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371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3191 - REFORMA DAS ESTRUTURAS FÍSICAS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300.000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3247 - REFORMA DE FEIRAS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3.550.000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400.001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501438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DO PROGRAMA 6207 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4.150.000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900.001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500.000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PROGRAMA TEMÁTICO: 6207 – BRASÍLIA COMPETITIVA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está no Papel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24536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1600" dirty="0" smtClean="0"/>
              <a:t>Lei No. 5.538 de 8 de setembro de 2015, 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1600" dirty="0" smtClean="0"/>
              <a:t>Altera a Lei No. 4.586, de 13 de julho de 2011 e restitui à </a:t>
            </a:r>
            <a:r>
              <a:rPr lang="pt-BR" sz="1600" dirty="0" err="1" smtClean="0"/>
              <a:t>Novacap</a:t>
            </a:r>
            <a:r>
              <a:rPr lang="pt-BR" sz="1600" dirty="0" smtClean="0"/>
              <a:t> a </a:t>
            </a:r>
            <a:r>
              <a:rPr lang="pt-BR" sz="1600" b="1" u="sng" dirty="0" smtClean="0"/>
              <a:t>exclusividade</a:t>
            </a:r>
            <a:r>
              <a:rPr lang="pt-BR" sz="1600" dirty="0" smtClean="0"/>
              <a:t> para:</a:t>
            </a:r>
          </a:p>
          <a:p>
            <a:pPr algn="just">
              <a:lnSpc>
                <a:spcPct val="150000"/>
              </a:lnSpc>
              <a:buNone/>
            </a:pPr>
            <a:endParaRPr lang="pt-BR" sz="16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b="1" dirty="0" smtClean="0"/>
              <a:t>Executar, licitar, contratar e fiscalizar a execução</a:t>
            </a:r>
            <a:r>
              <a:rPr lang="pt-BR" sz="1600" dirty="0" smtClean="0"/>
              <a:t> de obras e serviços, quando os recursos para isso tiverem origem na </a:t>
            </a:r>
            <a:r>
              <a:rPr lang="pt-BR" sz="1600" dirty="0" err="1" smtClean="0"/>
              <a:t>Terracap</a:t>
            </a:r>
            <a:r>
              <a:rPr lang="pt-BR" sz="1600" dirty="0" smtClean="0"/>
              <a:t>.</a:t>
            </a:r>
          </a:p>
          <a:p>
            <a:pPr algn="just">
              <a:buNone/>
            </a:pPr>
            <a:endParaRPr lang="pt-BR" sz="800" dirty="0" smtClean="0"/>
          </a:p>
          <a:p>
            <a:pPr algn="just">
              <a:lnSpc>
                <a:spcPct val="150000"/>
              </a:lnSpc>
              <a:buNone/>
            </a:pPr>
            <a:r>
              <a:rPr lang="pt-BR" sz="1600" dirty="0" smtClean="0"/>
              <a:t>Altera a alínea ‘e ‘, inciso II, do artigo 1º da 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1600" dirty="0" smtClean="0"/>
              <a:t>Lei de 2011, e define como serviços </a:t>
            </a:r>
            <a:r>
              <a:rPr lang="pt-BR" sz="1600" b="1" u="sng" dirty="0" smtClean="0"/>
              <a:t>exclusivos</a:t>
            </a:r>
            <a:r>
              <a:rPr lang="pt-BR" sz="1600" dirty="0" smtClean="0"/>
              <a:t> da </a:t>
            </a:r>
            <a:r>
              <a:rPr lang="pt-BR" sz="1600" dirty="0" err="1" smtClean="0"/>
              <a:t>Novacap</a:t>
            </a:r>
            <a:r>
              <a:rPr lang="pt-BR" sz="1600" dirty="0" smtClean="0"/>
              <a:t>:</a:t>
            </a:r>
          </a:p>
          <a:p>
            <a:pPr marL="268288" indent="-3175" algn="just">
              <a:lnSpc>
                <a:spcPct val="150000"/>
              </a:lnSpc>
              <a:buNone/>
            </a:pPr>
            <a:r>
              <a:rPr lang="pt-BR" sz="1600" b="1" i="1" dirty="0" smtClean="0"/>
              <a:t>construção, manutenção e adequação física e operacional em áreas públicas e bens imóveis destinados à prestação de serviços públicos, incluída a execução  de serviços relacionados a implantação e manutenção de drenagem pluvial, pavimentação asfáltica, calçadas, meios-fios, plantio de gramas e árvores e podas de plantas, bem como jardins ornamentais.</a:t>
            </a:r>
          </a:p>
          <a:p>
            <a:pPr>
              <a:lnSpc>
                <a:spcPct val="150000"/>
              </a:lnSpc>
            </a:pPr>
            <a:endParaRPr lang="pt-BR" sz="1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DOS PROGRAMAS TEMÁTICOS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51520" y="1484313"/>
          <a:ext cx="8712968" cy="2108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505770"/>
                <a:gridCol w="1372273"/>
                <a:gridCol w="1219799"/>
                <a:gridCol w="1230750"/>
              </a:tblGrid>
              <a:tr h="323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AÇÃO/SUBTÍTULO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AUTORIZADO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1110 - EXECUÇÃO DE OBRAS DE URBANIZAÇÃO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23.631.000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17.972.625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16.902.793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13315277</a:t>
                      </a:r>
                    </a:p>
                  </a:txBody>
                  <a:tcPr marL="9525" marR="9525" marT="9525" marB="0" anchor="ctr"/>
                </a:tc>
              </a:tr>
              <a:tr h="3371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3089 - REQUALIFICAÇÃO E REABILITAÇÃO DE ESPAÇOS URBANOS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1.000.000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120.661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1968 – ELABORAÇÃO DE PROJETOS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200.000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5014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DO PROGRAMA 6208 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24.631.000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18.293.286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16.902.793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13315277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PROGRAMA TEMÁTICO: 6208 – TERRITÓRIO DA GENTE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DOS PROGRAMAS TEMÁTICOS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51520" y="1484313"/>
          <a:ext cx="8712968" cy="436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505770"/>
                <a:gridCol w="1372273"/>
                <a:gridCol w="1219799"/>
                <a:gridCol w="1230750"/>
              </a:tblGrid>
              <a:tr h="323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AÇÃO/SUBTÍTULO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AUTORIZADO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1110 - EXECUÇÃO DE OBRAS DE URBANIZAÇÃO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53.675.799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128.422.865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111.027.995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93.612.576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1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1133 - IMPLANTAÇÃO DE INFRAESTRUTURA DE DISTRIBUIÇÃO DE ENERGIA ELÉTRICA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300.000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1836 - AMPLIAÇÃO DOS PONTOS DE ILUMINAÇÃO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150.000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5014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1968 - ELABORAÇÃO DE PROJETOS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2.200.000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2.394.000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590.223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83.611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1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2903 - MANUTENÇÃO DE REDES DE ÁGUAS PLUVIAIS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4.656.000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1.172.281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1.091.730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202.667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7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3006 - IMPLANTAÇÃO DO PARQUE BURLE MARX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523.531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763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3087 - EXECUÇÃO DE OBRAS DE ACESSIBILIDADE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916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8508 - MANUTENÇÃO DE ÁREAS URBANIZADAS E AJARDINADAS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180.000.000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280.143.202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113.606.174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112.287.867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7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DO PROGRAMA 6210 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241.555.330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412.283.111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302.166.883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274.437.941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PROGRAMA TEMÁTICO: 6210 – INFRAESTRUTURA E SUSTENTABILIDADE SOCIOAMBIENTAL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DOS PROGRAMAS TEMÁTICOS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51520" y="1484313"/>
          <a:ext cx="8712968" cy="379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505770"/>
                <a:gridCol w="1372273"/>
                <a:gridCol w="1219799"/>
                <a:gridCol w="1230750"/>
              </a:tblGrid>
              <a:tr h="323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AÇÃO/SUBTÍTULO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AUTORIZADO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1223 - RECUPERAÇÃO DE OBRAS DE ARTE ESPECIAIS - PONTES, PASSARELAS E VIADUTOS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1.000.000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19.547.037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19.540.908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19540908</a:t>
                      </a:r>
                    </a:p>
                  </a:txBody>
                  <a:tcPr marL="9525" marR="9525" marT="9525" marB="0" anchor="ctr"/>
                </a:tc>
              </a:tr>
              <a:tr h="3371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2316 - CONSERVAÇÃO DE OBRAS DE ARTE ESPECIAIS - PONTES, PASSARELAS E VIADUTOS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1.000.000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687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3090 - IMPLANTAÇÃO DE INFRAESTRUTURA DE CICLOVIAS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2.200.000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1.508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5014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3361 - CONSTRUÇÃO DE PONTES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371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3182 – REFORMA DE TERMINAIS RODOVIÁRIOS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50.000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7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5745 - EXECUÇÃO DE PAVIMENTAÇÃO ASFÁLTICA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4.340.000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5902 - CONSTRUÇÃO DE VIADUTO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12.000.000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2.400.000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976.942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916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DO PROGRAMA 6216 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20.540.000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21.999.232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20.517.850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19.540.908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PROGRAMA TEMÁTICO: 6216 – MOBILIDADE INTEGRADA E SUSTENTÁVEL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DOS PROGRAMAS TEMÁTICOS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51520" y="1484313"/>
          <a:ext cx="8712968" cy="107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505770"/>
                <a:gridCol w="1372273"/>
                <a:gridCol w="1219799"/>
                <a:gridCol w="1230750"/>
              </a:tblGrid>
              <a:tr h="323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AÇÃO/SUBTÍTULO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AUTORIZADO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5027 - IMPLANTAÇÃO DE SINALIZAÇÃO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500.000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371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TOTAL DO PROGRAMA 6217 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500.000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PROGRAMA TEMÁTICO: 6217 – SEGURANÇA PÚBLICA COM CIDADANIA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DOS PROGRAMAS TEMÁTICOS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51520" y="1484313"/>
          <a:ext cx="8712968" cy="1507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505770"/>
                <a:gridCol w="1372273"/>
                <a:gridCol w="1219799"/>
                <a:gridCol w="1230750"/>
              </a:tblGrid>
              <a:tr h="323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AÇÃO/SUBTÍTULO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AUTORIZADO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3178 - REFORMA DE EDIFICAÇÕES E ESPAÇOS CULTURAIS DO PATRIMÔNIO HISTÓRICO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500.000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371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5968 - CONSTRUÇÃO DE ESPAÇO CULTURAL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575.000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575.000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575000</a:t>
                      </a:r>
                    </a:p>
                  </a:txBody>
                  <a:tcPr marL="9525" marR="9525" marT="9525" marB="0" anchor="b"/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TOTAL DO PROGRAMA 6219 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500.000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575.000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575.000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575000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PROGRAMA TEMÁTICO: 6219 – CAPITAL CULTURAL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DOS PROGRAMAS TEMÁTICOS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51520" y="1484313"/>
          <a:ext cx="8712968" cy="2346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505770"/>
                <a:gridCol w="1372273"/>
                <a:gridCol w="1219799"/>
                <a:gridCol w="1230750"/>
              </a:tblGrid>
              <a:tr h="323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AÇÃO/SUBTÍTULO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AUTORIZADO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1161 - CONSTRUÇÃO DE MUSEU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371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1968 – ELABORAÇÃO DE PROJETOS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3236 - REFORMA DE UNIDADES DE ENSINO FUNDAMENTAL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300.000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5014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3237 - REFORMA DE UNIDADES DE ENSINO MÉDIO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300.000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371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TOTAL DO PROGRAMA 6221 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600.000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100.000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PROGRAMA TEMÁTICO: 6221 – EDUCA MAIS BRASÍLIA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DESEMPENHO DOS PROGRAMAS TEMÁTICOS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51520" y="1484313"/>
          <a:ext cx="8712968" cy="160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505770"/>
                <a:gridCol w="1372273"/>
                <a:gridCol w="1219799"/>
                <a:gridCol w="1230750"/>
              </a:tblGrid>
              <a:tr h="323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AÇÃO/SUBTÍTULO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AUTORIZADO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3246 - CONSTRUÇÃO DE CENTRO COMUNITÁRIO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300.000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371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7294 - CONSTRUÇÃO DE CENTRO DE CONVIVÊNCIA DE IDOSOS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1.100.000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10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DO PROGRAMA 6228 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1.400.000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  <a:cs typeface="Segoe UI"/>
                        </a:rPr>
                        <a:t>0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PROGRAMA TEMÁTICO: 6228 – FAMÍLIAS FORTES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PRINCIPAIS </a:t>
            </a:r>
            <a:br>
              <a:rPr lang="pt-BR" dirty="0" smtClean="0"/>
            </a:br>
            <a:r>
              <a:rPr lang="pt-BR" dirty="0" smtClean="0"/>
              <a:t>OBRAS EM 2016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414908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– Diretoria de Edificações</a:t>
            </a:r>
          </a:p>
          <a:p>
            <a:pPr algn="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 – Diretoria de Urbanização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2ED-A3F0-4423-9054-11563CCFB0CB}" type="slidenum">
              <a:rPr lang="pt-BR" smtClean="0"/>
              <a:pPr/>
              <a:t>37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DIRETORIA DE EDIFICAÇÕES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</p:spPr>
        <p:txBody>
          <a:bodyPr>
            <a:noAutofit/>
          </a:bodyPr>
          <a:lstStyle/>
          <a:p>
            <a:pPr lvl="0"/>
            <a:r>
              <a:rPr lang="pt-BR" sz="1600" dirty="0" smtClean="0"/>
              <a:t>Construção do Edifício Sede da Fundação de Apoio à Pesquisa – FAP no Parque Tecnológico da Cidade Digital </a:t>
            </a:r>
          </a:p>
          <a:p>
            <a:pPr lvl="0"/>
            <a:r>
              <a:rPr lang="pt-BR" sz="1600" dirty="0" smtClean="0"/>
              <a:t>Serviço de Assessoria Técnica Especializada às atividades de pesquisa acadêmica relativas à experiência do Instituto Alemão BAST na conservação e manutenção de obras de infraestrutura alemã com ênfase em pontes</a:t>
            </a:r>
          </a:p>
          <a:p>
            <a:pPr lvl="0"/>
            <a:r>
              <a:rPr lang="pt-BR" sz="1600" dirty="0" smtClean="0"/>
              <a:t>Recuperação / reforço da Torre de TV Analógica</a:t>
            </a:r>
          </a:p>
          <a:p>
            <a:pPr lvl="0"/>
            <a:r>
              <a:rPr lang="pt-BR" sz="1600" dirty="0" smtClean="0"/>
              <a:t>Fornecimento, operação e manutenção de elevadores e escadas rolantes em vários locais públicos do Plano Piloto</a:t>
            </a:r>
          </a:p>
          <a:p>
            <a:pPr lvl="0"/>
            <a:r>
              <a:rPr lang="pt-BR" sz="1600" dirty="0" smtClean="0"/>
              <a:t>Reforma do Espaço Oscar </a:t>
            </a:r>
            <a:r>
              <a:rPr lang="pt-BR" sz="1600" dirty="0" err="1" smtClean="0"/>
              <a:t>Niemyer</a:t>
            </a:r>
            <a:endParaRPr lang="pt-BR" sz="1600" dirty="0" smtClean="0"/>
          </a:p>
          <a:p>
            <a:pPr lvl="0"/>
            <a:r>
              <a:rPr lang="pt-BR" sz="1600" dirty="0" smtClean="0"/>
              <a:t>Recuperação estrutural da Praça Sul</a:t>
            </a:r>
          </a:p>
          <a:p>
            <a:pPr lvl="0"/>
            <a:r>
              <a:rPr lang="pt-BR" sz="1600" dirty="0" smtClean="0"/>
              <a:t>Reforma de Ponte localizada entre os balões do Colorado e Granja do Torto</a:t>
            </a:r>
          </a:p>
          <a:p>
            <a:pPr lvl="0"/>
            <a:r>
              <a:rPr lang="pt-BR" sz="1600" dirty="0" smtClean="0"/>
              <a:t>Recuperação / revitalização das Plataformas e demais áreas internas e adequação às normas de acessibilidade do Terminal Rodoviário do Plano Piloto</a:t>
            </a:r>
          </a:p>
          <a:p>
            <a:pPr lvl="0"/>
            <a:r>
              <a:rPr lang="pt-BR" sz="1600" dirty="0" smtClean="0"/>
              <a:t>Construção da Unidade de Internação </a:t>
            </a:r>
            <a:r>
              <a:rPr lang="pt-BR" sz="1600" dirty="0" err="1" smtClean="0"/>
              <a:t>Sócioeducativa</a:t>
            </a:r>
            <a:r>
              <a:rPr lang="pt-BR" sz="1600" dirty="0" smtClean="0"/>
              <a:t> em </a:t>
            </a:r>
            <a:r>
              <a:rPr lang="pt-BR" sz="1600" dirty="0" err="1" smtClean="0"/>
              <a:t>Brazlândia</a:t>
            </a:r>
            <a:endParaRPr lang="pt-BR" sz="1600" dirty="0" smtClean="0"/>
          </a:p>
          <a:p>
            <a:r>
              <a:rPr lang="pt-BR" sz="1600" dirty="0" smtClean="0"/>
              <a:t>Construção de Praça de Esportes e Cultura em </a:t>
            </a:r>
            <a:r>
              <a:rPr lang="pt-BR" sz="1600" dirty="0" err="1" smtClean="0"/>
              <a:t>Ceilândia</a:t>
            </a:r>
            <a:endParaRPr lang="pt-BR" sz="1600" dirty="0" smtClean="0"/>
          </a:p>
          <a:p>
            <a:pPr lvl="0"/>
            <a:endParaRPr lang="pt-BR" sz="16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600" dirty="0" smtClean="0"/>
              <a:t>Quanto à edificações públicas, em 2016, pode-se destacar: 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DIRETORIA DE EDIFICAÇÕES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24536"/>
          </a:xfrm>
        </p:spPr>
        <p:txBody>
          <a:bodyPr>
            <a:noAutofit/>
          </a:bodyPr>
          <a:lstStyle/>
          <a:p>
            <a:pPr lvl="0"/>
            <a:r>
              <a:rPr lang="pt-BR" sz="1600" dirty="0" smtClean="0"/>
              <a:t>Construção da Unidade Básica de Saúde em </a:t>
            </a:r>
            <a:r>
              <a:rPr lang="pt-BR" sz="1600" dirty="0" err="1" smtClean="0"/>
              <a:t>Ceilândia</a:t>
            </a:r>
            <a:endParaRPr lang="pt-BR" sz="1600" dirty="0" smtClean="0"/>
          </a:p>
          <a:p>
            <a:pPr lvl="0"/>
            <a:r>
              <a:rPr lang="pt-BR" sz="1600" dirty="0" smtClean="0"/>
              <a:t>Construção do Centro de Convivência do Idoso e Centro Comunitário no Varjão</a:t>
            </a:r>
          </a:p>
          <a:p>
            <a:pPr lvl="0"/>
            <a:r>
              <a:rPr lang="pt-BR" sz="1600" dirty="0" smtClean="0"/>
              <a:t>Implantação da Praça da Juventude (Mini Vila Olímpica) em </a:t>
            </a:r>
            <a:r>
              <a:rPr lang="pt-BR" sz="1600" dirty="0" err="1" smtClean="0"/>
              <a:t>Itapoã</a:t>
            </a:r>
            <a:endParaRPr lang="pt-BR" sz="1600" dirty="0" smtClean="0"/>
          </a:p>
          <a:p>
            <a:pPr lvl="0"/>
            <a:r>
              <a:rPr lang="pt-BR" sz="1600" dirty="0" smtClean="0"/>
              <a:t>Construção do Aterro Sanitário de Samambaia</a:t>
            </a:r>
          </a:p>
          <a:p>
            <a:pPr lvl="0"/>
            <a:r>
              <a:rPr lang="pt-BR" sz="1600" dirty="0" smtClean="0"/>
              <a:t>Construção da Escola Classe Guariroba no Núcleo Rural Taguatinga</a:t>
            </a:r>
          </a:p>
          <a:p>
            <a:pPr lvl="0"/>
            <a:r>
              <a:rPr lang="pt-BR" sz="1600" dirty="0" smtClean="0"/>
              <a:t>Construção da Unidade Básica de Saúde em Samambaia</a:t>
            </a:r>
          </a:p>
          <a:p>
            <a:pPr lvl="0"/>
            <a:r>
              <a:rPr lang="pt-BR" sz="1600" dirty="0" smtClean="0"/>
              <a:t>Execução de 35% Complexo Cultural de Samambaia</a:t>
            </a:r>
          </a:p>
          <a:p>
            <a:pPr lvl="0"/>
            <a:r>
              <a:rPr lang="pt-BR" sz="1600" dirty="0" smtClean="0"/>
              <a:t>Construção de Unidade de Internação Socioeducativa em São Sebastião</a:t>
            </a:r>
          </a:p>
          <a:p>
            <a:pPr lvl="0"/>
            <a:r>
              <a:rPr lang="pt-BR" sz="1600" dirty="0" smtClean="0"/>
              <a:t>Construção do Albergue Público de São Sebastião</a:t>
            </a:r>
          </a:p>
          <a:p>
            <a:pPr lvl="0"/>
            <a:r>
              <a:rPr lang="pt-BR" sz="1600" dirty="0" smtClean="0"/>
              <a:t>Construção da Feira Permanente da Vila Estrutural </a:t>
            </a:r>
          </a:p>
          <a:p>
            <a:pPr lvl="0"/>
            <a:r>
              <a:rPr lang="pt-BR" sz="1600" dirty="0" smtClean="0"/>
              <a:t>Restauração do Centro de Dança de Brasília</a:t>
            </a:r>
          </a:p>
          <a:p>
            <a:pPr lvl="0"/>
            <a:r>
              <a:rPr lang="pt-BR" sz="1600" dirty="0" smtClean="0"/>
              <a:t>Reforma e adequação às normas de acessibilidade do espaço Renato Russo</a:t>
            </a:r>
          </a:p>
          <a:p>
            <a:pPr lvl="0"/>
            <a:r>
              <a:rPr lang="pt-BR" sz="1600" dirty="0" smtClean="0"/>
              <a:t>Construção da Unidade Básica de Saúde do Sol Nascente</a:t>
            </a:r>
          </a:p>
          <a:p>
            <a:pPr lvl="0"/>
            <a:r>
              <a:rPr lang="pt-BR" sz="1600" dirty="0" smtClean="0"/>
              <a:t>Revitalização e reforma do Estádio Antônio Otoni Filho – CAVE</a:t>
            </a:r>
          </a:p>
          <a:p>
            <a:pPr lvl="0"/>
            <a:r>
              <a:rPr lang="pt-BR" sz="1600" dirty="0" smtClean="0"/>
              <a:t>Construção da Escola Classe 01 – Escola Verde em Riacho Fundo I</a:t>
            </a:r>
          </a:p>
          <a:p>
            <a:pPr lvl="0"/>
            <a:endParaRPr lang="pt-BR" sz="1600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6120680" cy="1470025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EXECUÇÃO ORÇAMENTÁRIA </a:t>
            </a:r>
            <a:br>
              <a:rPr lang="pt-BR" sz="3200" b="1" dirty="0" smtClean="0"/>
            </a:br>
            <a:r>
              <a:rPr lang="pt-BR" sz="3200" b="1" dirty="0" smtClean="0"/>
              <a:t>E FINANCEIRA</a:t>
            </a:r>
            <a:endParaRPr lang="pt-BR" sz="32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27276610"/>
              </p:ext>
            </p:extLst>
          </p:nvPr>
        </p:nvGraphicFramePr>
        <p:xfrm>
          <a:off x="1403648" y="3068960"/>
          <a:ext cx="705678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DIRETORIA DE EDIFICAÇÕES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52528"/>
          </a:xfrm>
        </p:spPr>
        <p:txBody>
          <a:bodyPr>
            <a:noAutofit/>
          </a:bodyPr>
          <a:lstStyle/>
          <a:p>
            <a:pPr lvl="0"/>
            <a:r>
              <a:rPr lang="pt-BR" sz="1600" dirty="0" smtClean="0"/>
              <a:t>Construção de Praça de Esportes e Cultura no Recanto das Emas</a:t>
            </a:r>
          </a:p>
          <a:p>
            <a:pPr lvl="0"/>
            <a:r>
              <a:rPr lang="pt-BR" sz="1600" dirty="0" smtClean="0"/>
              <a:t>Execução de 40% das obras da Casa de Cultura de Planaltina</a:t>
            </a:r>
          </a:p>
          <a:p>
            <a:pPr lvl="0"/>
            <a:r>
              <a:rPr lang="pt-BR" sz="1600" dirty="0" smtClean="0"/>
              <a:t>Complementação do Centro Olímpico de Planaltina</a:t>
            </a:r>
          </a:p>
          <a:p>
            <a:pPr lvl="0"/>
            <a:r>
              <a:rPr lang="pt-BR" sz="1600" dirty="0" smtClean="0"/>
              <a:t>Construção de Pista de Atletismo na cidade de </a:t>
            </a:r>
            <a:r>
              <a:rPr lang="pt-BR" sz="1600" dirty="0" err="1" smtClean="0"/>
              <a:t>Itapoã</a:t>
            </a:r>
            <a:endParaRPr lang="pt-BR" sz="1600" dirty="0" smtClean="0"/>
          </a:p>
          <a:p>
            <a:pPr lvl="0"/>
            <a:r>
              <a:rPr lang="pt-BR" sz="1600" dirty="0" smtClean="0"/>
              <a:t>Construção de Ciclovia no Entorno Morada dos Nobres em Sobradinho</a:t>
            </a:r>
          </a:p>
          <a:p>
            <a:pPr lvl="0"/>
            <a:r>
              <a:rPr lang="pt-BR" sz="1600" dirty="0" smtClean="0"/>
              <a:t>Reparos na Escola de Línguas CIL n° 02 na 711 Norte – Asa Norte</a:t>
            </a:r>
          </a:p>
          <a:p>
            <a:pPr lvl="0"/>
            <a:r>
              <a:rPr lang="pt-BR" sz="1600" dirty="0" smtClean="0"/>
              <a:t>Reparos na Escola Classe 03 Vila Buritis de Planaltina</a:t>
            </a:r>
          </a:p>
          <a:p>
            <a:pPr lvl="0"/>
            <a:r>
              <a:rPr lang="pt-BR" sz="1600" dirty="0" smtClean="0"/>
              <a:t>Reparos na Escola Vivência de Planaltina</a:t>
            </a:r>
          </a:p>
          <a:p>
            <a:pPr lvl="0"/>
            <a:r>
              <a:rPr lang="pt-BR" sz="1600" dirty="0" smtClean="0"/>
              <a:t>Reparos no Centro de Medicina Alternativa de Planaltina</a:t>
            </a:r>
          </a:p>
          <a:p>
            <a:pPr lvl="0"/>
            <a:r>
              <a:rPr lang="pt-BR" sz="1600" dirty="0" smtClean="0"/>
              <a:t>Reparos na Escola Classe 07 Vila de Fátima de Planaltina</a:t>
            </a:r>
          </a:p>
          <a:p>
            <a:pPr lvl="0"/>
            <a:r>
              <a:rPr lang="pt-BR" sz="1600" dirty="0" smtClean="0"/>
              <a:t>Apoio na </a:t>
            </a:r>
            <a:r>
              <a:rPr lang="pt-BR" sz="1600" dirty="0" err="1" smtClean="0"/>
              <a:t>Manutençaõ</a:t>
            </a:r>
            <a:r>
              <a:rPr lang="pt-BR" sz="1600" dirty="0" smtClean="0"/>
              <a:t> do Estádio Nacional de Brasília</a:t>
            </a:r>
          </a:p>
          <a:p>
            <a:endParaRPr lang="pt-BR" sz="1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DIRETORIA DE URBANIZAÇÃO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pt-BR" sz="1600" dirty="0" smtClean="0"/>
              <a:t>Continuação do Programa Asfalto Novo – recuperação de vias urbanas, com execução de </a:t>
            </a:r>
            <a:r>
              <a:rPr lang="pt-BR" sz="1600" dirty="0" err="1" smtClean="0"/>
              <a:t>fresagem</a:t>
            </a:r>
            <a:r>
              <a:rPr lang="pt-BR" sz="1600" dirty="0" smtClean="0"/>
              <a:t>, recapeamento </a:t>
            </a:r>
            <a:r>
              <a:rPr lang="pt-BR" sz="1600" dirty="0" err="1" smtClean="0"/>
              <a:t>asfáltico</a:t>
            </a:r>
            <a:r>
              <a:rPr lang="pt-BR" sz="1600" dirty="0" smtClean="0"/>
              <a:t>, reciclagem ou reposição de concreto </a:t>
            </a:r>
            <a:r>
              <a:rPr lang="pt-BR" sz="1600" dirty="0" err="1" smtClean="0"/>
              <a:t>asfáltico</a:t>
            </a:r>
            <a:r>
              <a:rPr lang="pt-BR" sz="1600" dirty="0" smtClean="0"/>
              <a:t>,e construção e recuperação de elementos de drenagem pluvial, em diversos locais do DF</a:t>
            </a:r>
          </a:p>
          <a:p>
            <a:pPr lvl="0"/>
            <a:r>
              <a:rPr lang="pt-BR" sz="1600" dirty="0" smtClean="0"/>
              <a:t>Pavimentação asfáltica, pavimentação com intertravados, meios-fios, drenagem pluvial, lançamento e sinalização no Noroeste</a:t>
            </a:r>
          </a:p>
          <a:p>
            <a:pPr lvl="0"/>
            <a:r>
              <a:rPr lang="pt-BR" sz="1600" dirty="0" smtClean="0"/>
              <a:t>Execução de pavimentação asfáltica, meios-fios, drenagem pluvial em Obras de Arte Especiais</a:t>
            </a:r>
          </a:p>
          <a:p>
            <a:pPr lvl="0"/>
            <a:r>
              <a:rPr lang="pt-BR" sz="1600" dirty="0" smtClean="0"/>
              <a:t>Auscultação e avaliação de pavimentos, análise dos dados, diagnóstico, dimensionamento, definição das intervenções corretivas, quantitativos e orçamentos necessários à elaboração de projetos de reabilitação de vias do Programa Asfalto Novo</a:t>
            </a:r>
          </a:p>
          <a:p>
            <a:pPr lvl="0"/>
            <a:r>
              <a:rPr lang="pt-BR" sz="1600" dirty="0" smtClean="0"/>
              <a:t>Execução de pavimentação asfáltica, meios-fios e calçada no Setor Comercial Sul</a:t>
            </a:r>
          </a:p>
          <a:p>
            <a:pPr lvl="0"/>
            <a:r>
              <a:rPr lang="pt-BR" sz="1600" dirty="0" smtClean="0"/>
              <a:t>Execução de pavimentação asfáltica, blocos intertravados, meios-fios e drenagem pluvial no Sol Nascente</a:t>
            </a:r>
          </a:p>
          <a:p>
            <a:pPr lvl="0"/>
            <a:r>
              <a:rPr lang="pt-BR" sz="1600" dirty="0" smtClean="0"/>
              <a:t>Tapa-buraco, micro revestimento, reciclagem, drenagem e sinalização horizontal  em diversos locais do DF  </a:t>
            </a:r>
          </a:p>
          <a:p>
            <a:pPr lvl="0"/>
            <a:r>
              <a:rPr lang="pt-BR" sz="1600" dirty="0" smtClean="0"/>
              <a:t>Execução de ciclovias, incluindo paisagismo em diversos locais do Plano Piloto</a:t>
            </a:r>
          </a:p>
          <a:p>
            <a:pPr lvl="0"/>
            <a:r>
              <a:rPr lang="pt-BR" sz="1600" dirty="0" smtClean="0"/>
              <a:t>Execução de uma nova Pista de Caminhada no Parque da Cidade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600" dirty="0" smtClean="0"/>
              <a:t>Quanto à Urbanização e infraestrutura, em 2016, pode-se destacar:</a:t>
            </a:r>
            <a:endParaRPr lang="pt-BR" sz="1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DIRETORIA DE URBANIZAÇÃO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464497"/>
          </a:xfrm>
        </p:spPr>
        <p:txBody>
          <a:bodyPr>
            <a:noAutofit/>
          </a:bodyPr>
          <a:lstStyle/>
          <a:p>
            <a:pPr lvl="0"/>
            <a:r>
              <a:rPr lang="pt-BR" sz="1600" dirty="0" smtClean="0"/>
              <a:t>Execução de calçadas, com acessibilidade, paisagismo, equipamentos urbanos, baias de ônibus e iluminação no Eixo Monumental</a:t>
            </a:r>
          </a:p>
          <a:p>
            <a:pPr lvl="0"/>
            <a:r>
              <a:rPr lang="pt-BR" sz="1600" dirty="0" smtClean="0"/>
              <a:t>Conclusão do Calçadão na Ponte das Garças - Deck Sul </a:t>
            </a:r>
          </a:p>
          <a:p>
            <a:pPr lvl="0"/>
            <a:r>
              <a:rPr lang="pt-BR" sz="1600" dirty="0" smtClean="0"/>
              <a:t>Construção de Calçadão de Madeira e Praça na Avenida das Nações</a:t>
            </a:r>
          </a:p>
          <a:p>
            <a:pPr lvl="0"/>
            <a:r>
              <a:rPr lang="pt-BR" sz="1600" dirty="0" smtClean="0"/>
              <a:t>Execução de serviços de limpeza, desobstrução e reconstrução de bocas de lobo em diversos locais do DF </a:t>
            </a:r>
          </a:p>
          <a:p>
            <a:pPr lvl="0"/>
            <a:r>
              <a:rPr lang="pt-BR" sz="1600" dirty="0" smtClean="0"/>
              <a:t>Execução de obras civis, revegetação e compensação ambiental, referente ao Plano de Recuperação de Áreas Degradadas – PRAD</a:t>
            </a:r>
          </a:p>
          <a:p>
            <a:pPr lvl="0"/>
            <a:r>
              <a:rPr lang="pt-BR" sz="1600" dirty="0" smtClean="0"/>
              <a:t>Execução, complementação e recuperação de redes de drenagem pluvial em diversos locais do DF</a:t>
            </a:r>
          </a:p>
          <a:p>
            <a:pPr lvl="0"/>
            <a:r>
              <a:rPr lang="pt-BR" sz="1600" dirty="0" smtClean="0"/>
              <a:t>Execução de demolição, aproveitamento e assentamento de meios-fios em diversos locais do DF</a:t>
            </a:r>
          </a:p>
          <a:p>
            <a:pPr lvl="0"/>
            <a:r>
              <a:rPr lang="pt-BR" sz="1600" dirty="0" smtClean="0"/>
              <a:t>Execução de 60% da Obra de Ampliação e Readequação do Sistema de Drenagem Pluvial e Pavimentação no Buritizinho  </a:t>
            </a:r>
          </a:p>
          <a:p>
            <a:pPr lvl="0"/>
            <a:r>
              <a:rPr lang="pt-BR" sz="1600" dirty="0" smtClean="0"/>
              <a:t>Execução de 30% da Obra de Ampliação e Readequação do Sistema de Drenagem Pluvial e Pavimentação no Porto Rico  </a:t>
            </a:r>
          </a:p>
          <a:p>
            <a:pPr lvl="0"/>
            <a:r>
              <a:rPr lang="pt-BR" sz="1600" dirty="0" smtClean="0"/>
              <a:t>Execução de 5% da Obra de Ampliação e Readequação do Sistema de Drenagem Pluvial e Pavimentação em Vicente Pires 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DIRETORIA DE URBANIZAÇÃO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464497"/>
          </a:xfrm>
        </p:spPr>
        <p:txBody>
          <a:bodyPr>
            <a:noAutofit/>
          </a:bodyPr>
          <a:lstStyle/>
          <a:p>
            <a:pPr lvl="0"/>
            <a:r>
              <a:rPr lang="pt-BR" sz="1600" dirty="0" smtClean="0"/>
              <a:t>Execução de 20% da Obra de Ampliação e Readequação do Sistema de Drenagem Pluvial e Pavimentação no Sol Nascente - Trecho I </a:t>
            </a:r>
          </a:p>
          <a:p>
            <a:pPr lvl="0"/>
            <a:r>
              <a:rPr lang="pt-BR" sz="1600" dirty="0" smtClean="0"/>
              <a:t>Execução de 15% da Obra de Ampliação e Readequação do Sistema de Drenagem Pluvial e Pavimentação no Sol Nascente - Trecho II  </a:t>
            </a:r>
          </a:p>
          <a:p>
            <a:pPr lvl="0"/>
            <a:r>
              <a:rPr lang="pt-BR" sz="1600" dirty="0" smtClean="0"/>
              <a:t>Início das Obras de Ampliação e Readequação do Sistema de Drenagem Pluvial e Pavimentação no Sol Nascente Trecho III  </a:t>
            </a:r>
          </a:p>
          <a:p>
            <a:pPr lvl="0"/>
            <a:r>
              <a:rPr lang="pt-BR" sz="1600" dirty="0" smtClean="0"/>
              <a:t>Execução de 56% das Obras do Jardim Burle Marx  </a:t>
            </a:r>
          </a:p>
          <a:p>
            <a:pPr lvl="0"/>
            <a:r>
              <a:rPr lang="pt-BR" sz="1600" dirty="0" smtClean="0"/>
              <a:t>Conclusão das Obras da Barragem do Ribeirão do Gama  </a:t>
            </a:r>
          </a:p>
          <a:p>
            <a:pPr lvl="0"/>
            <a:r>
              <a:rPr lang="pt-BR" sz="1600" dirty="0" err="1" smtClean="0"/>
              <a:t>Cascalhamento</a:t>
            </a:r>
            <a:r>
              <a:rPr lang="pt-BR" sz="1600" dirty="0" smtClean="0"/>
              <a:t> e abertura de bacias de contenção d’água no </a:t>
            </a:r>
            <a:r>
              <a:rPr lang="pt-BR" sz="1600" dirty="0" err="1" smtClean="0"/>
              <a:t>Tororó</a:t>
            </a:r>
            <a:endParaRPr lang="pt-BR" sz="1600" dirty="0" smtClean="0"/>
          </a:p>
          <a:p>
            <a:pPr lvl="0"/>
            <a:r>
              <a:rPr lang="pt-BR" sz="1600" dirty="0" smtClean="0"/>
              <a:t>Colocação de fresado no Condomínio Nova Petrópolis</a:t>
            </a:r>
          </a:p>
          <a:p>
            <a:pPr lvl="0"/>
            <a:r>
              <a:rPr lang="pt-BR" sz="1600" dirty="0" err="1" smtClean="0"/>
              <a:t>Patrolamento</a:t>
            </a:r>
            <a:r>
              <a:rPr lang="pt-BR" sz="1600" dirty="0" smtClean="0"/>
              <a:t> da Vila </a:t>
            </a:r>
            <a:r>
              <a:rPr lang="pt-BR" sz="1600" dirty="0" err="1" smtClean="0"/>
              <a:t>Basevi</a:t>
            </a:r>
            <a:endParaRPr lang="pt-BR" sz="1600" dirty="0" smtClean="0"/>
          </a:p>
          <a:p>
            <a:pPr lvl="0"/>
            <a:r>
              <a:rPr lang="pt-BR" sz="1600" dirty="0" err="1" smtClean="0"/>
              <a:t>Patrolamento</a:t>
            </a:r>
            <a:r>
              <a:rPr lang="pt-BR" sz="1600" dirty="0" smtClean="0"/>
              <a:t> e colocação de brita no Lago Oeste</a:t>
            </a:r>
          </a:p>
          <a:p>
            <a:pPr lvl="0"/>
            <a:r>
              <a:rPr lang="pt-BR" sz="1600" dirty="0" err="1" smtClean="0"/>
              <a:t>Cascalhamento</a:t>
            </a:r>
            <a:r>
              <a:rPr lang="pt-BR" sz="1600" dirty="0" smtClean="0"/>
              <a:t> nas Rajadinhas I, II e III</a:t>
            </a:r>
          </a:p>
          <a:p>
            <a:pPr lvl="0"/>
            <a:r>
              <a:rPr lang="pt-BR" sz="1600" dirty="0" err="1" smtClean="0"/>
              <a:t>Patrolamento</a:t>
            </a:r>
            <a:r>
              <a:rPr lang="pt-BR" sz="1600" dirty="0" smtClean="0"/>
              <a:t> e </a:t>
            </a:r>
            <a:r>
              <a:rPr lang="pt-BR" sz="1600" dirty="0" err="1" smtClean="0"/>
              <a:t>cascalhamento</a:t>
            </a:r>
            <a:r>
              <a:rPr lang="pt-BR" sz="1600" dirty="0" smtClean="0"/>
              <a:t> na Fazenda Larga</a:t>
            </a:r>
          </a:p>
          <a:p>
            <a:pPr lvl="0"/>
            <a:r>
              <a:rPr lang="pt-BR" sz="1600" dirty="0" err="1" smtClean="0"/>
              <a:t>Cascalhamento</a:t>
            </a:r>
            <a:r>
              <a:rPr lang="pt-BR" sz="1600" dirty="0" smtClean="0"/>
              <a:t> e </a:t>
            </a:r>
            <a:r>
              <a:rPr lang="pt-BR" sz="1600" dirty="0" err="1" smtClean="0"/>
              <a:t>patrolamento</a:t>
            </a:r>
            <a:r>
              <a:rPr lang="pt-BR" sz="1600" dirty="0" smtClean="0"/>
              <a:t> no assentamento </a:t>
            </a:r>
            <a:r>
              <a:rPr lang="pt-BR" sz="1600" dirty="0" err="1" smtClean="0"/>
              <a:t>Oziel</a:t>
            </a:r>
            <a:r>
              <a:rPr lang="pt-BR" sz="1600" dirty="0" smtClean="0"/>
              <a:t> Alves</a:t>
            </a:r>
          </a:p>
          <a:p>
            <a:pPr lvl="0"/>
            <a:r>
              <a:rPr lang="pt-BR" sz="1600" dirty="0" err="1" smtClean="0"/>
              <a:t>Cascalhamento</a:t>
            </a:r>
            <a:r>
              <a:rPr lang="pt-BR" sz="1600" dirty="0" smtClean="0"/>
              <a:t> na COOPA-DF</a:t>
            </a:r>
          </a:p>
          <a:p>
            <a:pPr lvl="0"/>
            <a:r>
              <a:rPr lang="pt-BR" sz="1600" dirty="0" smtClean="0"/>
              <a:t>Colocação de fresado na feira do </a:t>
            </a:r>
            <a:r>
              <a:rPr lang="pt-BR" sz="1600" dirty="0" err="1" smtClean="0"/>
              <a:t>Itapoã</a:t>
            </a:r>
            <a:endParaRPr lang="pt-BR" sz="1600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DIRETORIA DE URBANIZAÇÃO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464497"/>
          </a:xfrm>
        </p:spPr>
        <p:txBody>
          <a:bodyPr>
            <a:noAutofit/>
          </a:bodyPr>
          <a:lstStyle/>
          <a:p>
            <a:pPr lvl="0"/>
            <a:r>
              <a:rPr lang="pt-BR" sz="1600" dirty="0" smtClean="0"/>
              <a:t>Colocação de fresado no acesso a Secretaria de Saúde (fundos do DNIT)</a:t>
            </a:r>
          </a:p>
          <a:p>
            <a:pPr lvl="0"/>
            <a:r>
              <a:rPr lang="pt-BR" sz="1600" dirty="0" err="1" smtClean="0"/>
              <a:t>Cascalhamento</a:t>
            </a:r>
            <a:r>
              <a:rPr lang="pt-BR" sz="1600" dirty="0" smtClean="0"/>
              <a:t> DF 270</a:t>
            </a:r>
          </a:p>
          <a:p>
            <a:pPr lvl="0"/>
            <a:r>
              <a:rPr lang="pt-BR" sz="1600" dirty="0" err="1" smtClean="0"/>
              <a:t>Cascalhamento</a:t>
            </a:r>
            <a:r>
              <a:rPr lang="pt-BR" sz="1600" dirty="0" smtClean="0"/>
              <a:t> no </a:t>
            </a:r>
            <a:r>
              <a:rPr lang="pt-BR" sz="1600" dirty="0" err="1" smtClean="0"/>
              <a:t>Incra</a:t>
            </a:r>
            <a:r>
              <a:rPr lang="pt-BR" sz="1600" dirty="0" smtClean="0"/>
              <a:t> 09</a:t>
            </a:r>
          </a:p>
          <a:p>
            <a:pPr lvl="0"/>
            <a:r>
              <a:rPr lang="pt-BR" sz="1600" dirty="0" err="1" smtClean="0"/>
              <a:t>Patrolamento</a:t>
            </a:r>
            <a:r>
              <a:rPr lang="pt-BR" sz="1600" dirty="0" smtClean="0"/>
              <a:t> no Parque Ecológico de Águas Emendadas</a:t>
            </a:r>
          </a:p>
          <a:p>
            <a:pPr lvl="0"/>
            <a:r>
              <a:rPr lang="pt-BR" sz="1600" dirty="0" err="1" smtClean="0"/>
              <a:t>Patrolamento</a:t>
            </a:r>
            <a:r>
              <a:rPr lang="pt-BR" sz="1600" dirty="0" smtClean="0"/>
              <a:t> de acero do Jardim Botânico</a:t>
            </a:r>
          </a:p>
          <a:p>
            <a:pPr lvl="0"/>
            <a:r>
              <a:rPr lang="pt-BR" sz="1600" dirty="0" err="1" smtClean="0"/>
              <a:t>Patrolamento</a:t>
            </a:r>
            <a:r>
              <a:rPr lang="pt-BR" sz="1600" dirty="0" smtClean="0"/>
              <a:t> de acero na Floresta Nacional</a:t>
            </a:r>
          </a:p>
          <a:p>
            <a:pPr lvl="0"/>
            <a:r>
              <a:rPr lang="pt-BR" sz="1600" dirty="0" err="1" smtClean="0"/>
              <a:t>Patrolamento</a:t>
            </a:r>
            <a:r>
              <a:rPr lang="pt-BR" sz="1600" dirty="0" smtClean="0"/>
              <a:t> de acero no 6º COMAR</a:t>
            </a:r>
          </a:p>
          <a:p>
            <a:pPr lvl="0"/>
            <a:r>
              <a:rPr lang="pt-BR" sz="1600" dirty="0" smtClean="0"/>
              <a:t>Construção de Talude e Bacia de contenção no presídio feminino</a:t>
            </a:r>
          </a:p>
          <a:p>
            <a:pPr lvl="0"/>
            <a:r>
              <a:rPr lang="pt-BR" sz="1600" dirty="0" smtClean="0"/>
              <a:t>Colocação de fresado no Engenho das Lages</a:t>
            </a:r>
          </a:p>
          <a:p>
            <a:pPr lvl="0"/>
            <a:r>
              <a:rPr lang="pt-BR" sz="1600" dirty="0" err="1" smtClean="0"/>
              <a:t>Patrolamento</a:t>
            </a:r>
            <a:r>
              <a:rPr lang="pt-BR" sz="1600" dirty="0" smtClean="0"/>
              <a:t> das ruas no Núcleo Rural Ponte alta de Baixo</a:t>
            </a:r>
          </a:p>
          <a:p>
            <a:pPr lvl="0"/>
            <a:r>
              <a:rPr lang="pt-BR" sz="1600" dirty="0" err="1" smtClean="0"/>
              <a:t>Patrolamento</a:t>
            </a:r>
            <a:r>
              <a:rPr lang="pt-BR" sz="1600" dirty="0" smtClean="0"/>
              <a:t> no Núcleo Rural Ponte alta de Cima</a:t>
            </a:r>
          </a:p>
          <a:p>
            <a:pPr lvl="0"/>
            <a:r>
              <a:rPr lang="pt-BR" sz="1600" dirty="0" smtClean="0"/>
              <a:t>Construção da Pista de Atletismo na cidade de São Sebastião</a:t>
            </a:r>
          </a:p>
          <a:p>
            <a:r>
              <a:rPr lang="pt-BR" sz="1600" dirty="0" err="1" smtClean="0"/>
              <a:t>Fresagem</a:t>
            </a:r>
            <a:r>
              <a:rPr lang="pt-BR" sz="1600" dirty="0" smtClean="0"/>
              <a:t> de todas as ruas do Engenho das Lages – Gama</a:t>
            </a:r>
          </a:p>
          <a:p>
            <a:pPr lvl="0"/>
            <a:r>
              <a:rPr lang="pt-BR" sz="1600" dirty="0" smtClean="0"/>
              <a:t>Construção de quatro viadutos em Águas Claras</a:t>
            </a:r>
          </a:p>
          <a:p>
            <a:pPr lvl="0"/>
            <a:r>
              <a:rPr lang="pt-BR" sz="1600" dirty="0" smtClean="0"/>
              <a:t>Construção de Pista de Atletismo na cidade de </a:t>
            </a:r>
            <a:r>
              <a:rPr lang="pt-BR" sz="1600" dirty="0" err="1" smtClean="0"/>
              <a:t>Itapoã</a:t>
            </a:r>
            <a:endParaRPr lang="pt-BR" sz="1600" dirty="0" smtClean="0"/>
          </a:p>
          <a:p>
            <a:r>
              <a:rPr lang="pt-BR" sz="1600" dirty="0" smtClean="0"/>
              <a:t>Execução de Túnel NATM e Serviços de Grampeamento de Taludes na Avenida Elmo </a:t>
            </a:r>
            <a:r>
              <a:rPr lang="pt-BR" sz="1600" dirty="0" err="1" smtClean="0"/>
              <a:t>Serejo</a:t>
            </a:r>
            <a:endParaRPr lang="pt-BR" sz="1600" dirty="0" smtClean="0"/>
          </a:p>
          <a:p>
            <a:pPr lvl="0"/>
            <a:endParaRPr lang="pt-BR" sz="1600" dirty="0" smtClean="0"/>
          </a:p>
          <a:p>
            <a:endParaRPr lang="pt-BR" sz="1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DIRETORIA DE URBANIZAÇÃO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 Remoção da pichação do confessionário da Catedral</a:t>
            </a:r>
          </a:p>
          <a:p>
            <a:pPr lvl="0"/>
            <a:r>
              <a:rPr lang="pt-BR" dirty="0" smtClean="0"/>
              <a:t> Remoção da pichação da plataforma da rodoviária do Plano Piloto</a:t>
            </a:r>
          </a:p>
          <a:p>
            <a:pPr lvl="0"/>
            <a:r>
              <a:rPr lang="pt-BR" dirty="0" smtClean="0"/>
              <a:t> Limpeza em parte dos Espelhos d’água das Fontes da Praça do Buriti e enchimento com água</a:t>
            </a:r>
          </a:p>
          <a:p>
            <a:pPr lvl="0"/>
            <a:r>
              <a:rPr lang="pt-BR" dirty="0" smtClean="0"/>
              <a:t> Limpeza em parte dos Espelhos d’água da Praça dos Cristais do QG</a:t>
            </a:r>
          </a:p>
          <a:p>
            <a:pPr lvl="0"/>
            <a:r>
              <a:rPr lang="pt-BR" dirty="0" smtClean="0"/>
              <a:t> Limpeza e lavagem das paradas de ônibus entre Sol Nascente e P Norte em </a:t>
            </a:r>
            <a:r>
              <a:rPr lang="pt-BR" dirty="0" err="1" smtClean="0"/>
              <a:t>Ceilândia</a:t>
            </a:r>
            <a:endParaRPr lang="pt-BR" dirty="0" smtClean="0"/>
          </a:p>
          <a:p>
            <a:pPr lvl="0"/>
            <a:r>
              <a:rPr lang="pt-BR" dirty="0" smtClean="0"/>
              <a:t> Limpeza do Espelho d’água da Torre Digital</a:t>
            </a:r>
          </a:p>
          <a:p>
            <a:pPr lvl="0"/>
            <a:r>
              <a:rPr lang="pt-BR" dirty="0" smtClean="0"/>
              <a:t> Reparos na Escola </a:t>
            </a:r>
            <a:r>
              <a:rPr lang="pt-BR" dirty="0" err="1" smtClean="0"/>
              <a:t>Cemeit</a:t>
            </a:r>
            <a:r>
              <a:rPr lang="pt-BR" dirty="0" smtClean="0"/>
              <a:t> de Taguatinga Centro</a:t>
            </a:r>
          </a:p>
          <a:p>
            <a:pPr lvl="0"/>
            <a:r>
              <a:rPr lang="pt-BR" dirty="0" smtClean="0"/>
              <a:t> Limpeza da Galeria do Setor Comercial Sul</a:t>
            </a:r>
          </a:p>
          <a:p>
            <a:pPr lvl="0"/>
            <a:r>
              <a:rPr lang="pt-BR" dirty="0" smtClean="0"/>
              <a:t> Reparos na Escola Centrinho de Planaltina</a:t>
            </a:r>
          </a:p>
          <a:p>
            <a:pPr lvl="0"/>
            <a:r>
              <a:rPr lang="pt-BR" dirty="0" smtClean="0"/>
              <a:t> Apoio na retirada de entulho do </a:t>
            </a:r>
            <a:r>
              <a:rPr lang="pt-BR" dirty="0" err="1" smtClean="0"/>
              <a:t>Caic</a:t>
            </a:r>
            <a:r>
              <a:rPr lang="pt-BR" dirty="0" smtClean="0"/>
              <a:t> de Samambaia</a:t>
            </a:r>
          </a:p>
          <a:p>
            <a:pPr lvl="0"/>
            <a:r>
              <a:rPr lang="pt-BR" dirty="0" smtClean="0"/>
              <a:t> Retirada de entulho em todas </a:t>
            </a:r>
            <a:r>
              <a:rPr lang="pt-BR" dirty="0" err="1" smtClean="0"/>
              <a:t>RA’s</a:t>
            </a:r>
            <a:r>
              <a:rPr lang="pt-BR" dirty="0" smtClean="0"/>
              <a:t> (algo em torno de 40.000 viagens com média de 12 toneladas cada)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600" dirty="0" smtClean="0"/>
              <a:t>Quanto à Limpeza, em 2016, pode-se destacar:</a:t>
            </a:r>
            <a:endParaRPr lang="pt-BR" sz="1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 CONJUNTO DE TODAS AS DIRETORIAS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pt-BR" dirty="0" smtClean="0"/>
              <a:t> A </a:t>
            </a:r>
            <a:r>
              <a:rPr lang="pt-BR" dirty="0" err="1" smtClean="0"/>
              <a:t>Novacap</a:t>
            </a:r>
            <a:r>
              <a:rPr lang="pt-BR" dirty="0" smtClean="0"/>
              <a:t> ainda prestou serviços de apoio à catástrofe, podendo-se cita o caso de Samambaia – durante 10 dias a </a:t>
            </a:r>
            <a:r>
              <a:rPr lang="pt-BR" dirty="0" err="1" smtClean="0"/>
              <a:t>Novacap</a:t>
            </a:r>
            <a:r>
              <a:rPr lang="pt-BR" dirty="0" smtClean="0"/>
              <a:t> prestou assistência aos atingidos com limpeza de entulhos, transporte de materiais de construção, bem como doação de material de construção àqueles que não tinham condições de adquiri-los; retirada de árvores caídas Equipamentos utilizados: 33 caminhões caçamba </a:t>
            </a:r>
            <a:r>
              <a:rPr lang="pt-BR" dirty="0" err="1" smtClean="0"/>
              <a:t>truck</a:t>
            </a:r>
            <a:r>
              <a:rPr lang="pt-BR" dirty="0" smtClean="0"/>
              <a:t>, 3 pás carregadeiras, 6 caminhões carroceria </a:t>
            </a:r>
            <a:r>
              <a:rPr lang="pt-BR" dirty="0" err="1" smtClean="0"/>
              <a:t>truck</a:t>
            </a:r>
            <a:r>
              <a:rPr lang="pt-BR" dirty="0" smtClean="0"/>
              <a:t>, 3 pás carregadeiras, 6 caminhões carroceria </a:t>
            </a:r>
            <a:r>
              <a:rPr lang="pt-BR" dirty="0" err="1" smtClean="0"/>
              <a:t>truck</a:t>
            </a:r>
            <a:r>
              <a:rPr lang="pt-BR" dirty="0" smtClean="0"/>
              <a:t>, 3 </a:t>
            </a:r>
            <a:r>
              <a:rPr lang="pt-BR" dirty="0" err="1" smtClean="0"/>
              <a:t>kombis</a:t>
            </a:r>
            <a:r>
              <a:rPr lang="pt-BR" dirty="0" smtClean="0"/>
              <a:t>, 1 caminhão casinha.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600" dirty="0" smtClean="0"/>
              <a:t>Apoio a Catástrofe</a:t>
            </a:r>
            <a:endParaRPr lang="pt-BR" sz="1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LICITAÇÕES 2016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Licitações 2016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48</a:t>
            </a:fld>
            <a:endParaRPr lang="pt-BR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467546" y="1052736"/>
          <a:ext cx="8208912" cy="1800200"/>
        </p:xfrm>
        <a:graphic>
          <a:graphicData uri="http://schemas.openxmlformats.org/drawingml/2006/table">
            <a:tbl>
              <a:tblPr/>
              <a:tblGrid>
                <a:gridCol w="1699980"/>
                <a:gridCol w="1699980"/>
                <a:gridCol w="1699980"/>
                <a:gridCol w="750442"/>
                <a:gridCol w="1699980"/>
                <a:gridCol w="658550"/>
              </a:tblGrid>
              <a:tr h="221077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MODALIDADE</a:t>
                      </a: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QDADE</a:t>
                      </a:r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pt-BR" sz="1000" b="1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VLR ORÇADO (R$)</a:t>
                      </a: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VLR LICITADO (R$)</a:t>
                      </a:r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pt-BR" sz="1000" b="1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160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Convite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580.546,12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0,12%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441.596,41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0,14%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107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Tomada de Preços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8.141.371,21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1,65%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5.859.172,36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1,83%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3160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Concorrência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345.220.194,74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70,15%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208.162.860,44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64,91%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107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Pré-qualificação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------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------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0,00%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          ------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0,00%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3160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Pregão Presencial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74.605.263,15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15,16%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63.441.513,18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19,78%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107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Pregão Eletrônico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63.568.071,60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12,92%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42.771.653,90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13,34%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2107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TOTAL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492.115.446,82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320.676.796,29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7544" y="3068960"/>
          <a:ext cx="3240360" cy="720080"/>
        </p:xfrm>
        <a:graphic>
          <a:graphicData uri="http://schemas.openxmlformats.org/drawingml/2006/table">
            <a:tbl>
              <a:tblPr/>
              <a:tblGrid>
                <a:gridCol w="1911903"/>
                <a:gridCol w="1328457"/>
              </a:tblGrid>
              <a:tr h="351667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 Desconto na Licitação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    </a:t>
                      </a:r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latin typeface="Verdana"/>
                        </a:rPr>
                        <a:t>171.438.650,53 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8413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 Média de Desconto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3635896" y="3140968"/>
          <a:ext cx="55081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SISTEMAS CORPORATIVOS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SISJUR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692311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440679" cy="5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SISJUR – Acompanhamento de ações judiciais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Quanto a sistemas corporativos, vale destacar a implantação do Sistema Jurídico na </a:t>
            </a:r>
            <a:r>
              <a:rPr lang="pt-BR" dirty="0" err="1" smtClean="0"/>
              <a:t>Novacap</a:t>
            </a:r>
            <a:r>
              <a:rPr lang="pt-BR" dirty="0" smtClean="0"/>
              <a:t>, objetivando o controle e acompanhamento das demandas judiciais da Companhia. Para tanto, foi realizado um levantamento das ações que tenham como parte ativa ou passiva, a </a:t>
            </a:r>
            <a:r>
              <a:rPr lang="pt-BR" dirty="0" err="1" smtClean="0"/>
              <a:t>Novacap</a:t>
            </a:r>
            <a:r>
              <a:rPr lang="pt-BR" dirty="0" smtClean="0"/>
              <a:t>, informações estas que foram utilizadas como banco de dados inicial para alimentação do Sistema SISJUR. </a:t>
            </a:r>
          </a:p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50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4848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2276872"/>
            <a:ext cx="6120680" cy="1470025"/>
          </a:xfrm>
        </p:spPr>
        <p:txBody>
          <a:bodyPr/>
          <a:lstStyle/>
          <a:p>
            <a:r>
              <a:rPr lang="pt-BR" dirty="0" smtClean="0"/>
              <a:t>EMENDAS DISTRITAIS</a:t>
            </a:r>
            <a:br>
              <a:rPr lang="pt-BR" dirty="0" smtClean="0"/>
            </a:br>
            <a:r>
              <a:rPr lang="pt-BR" dirty="0" smtClean="0"/>
              <a:t>2016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BALANÇO 2016 – EXECUÇÃO DE EMENDAS DISTRITAIS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52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692311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1" y="188640"/>
          <a:ext cx="9144000" cy="5612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lipse 10"/>
          <p:cNvSpPr/>
          <p:nvPr/>
        </p:nvSpPr>
        <p:spPr>
          <a:xfrm>
            <a:off x="2411760" y="2492896"/>
            <a:ext cx="1872208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/>
        </p:nvGraphicFramePr>
        <p:xfrm>
          <a:off x="4860032" y="1988840"/>
          <a:ext cx="58326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BALANÇO 2016 – EXECUÇÃO DE EMENDAS DISTRITAIS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692311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07504" y="6021288"/>
          <a:ext cx="4176465" cy="8731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09622"/>
                <a:gridCol w="1366843"/>
              </a:tblGrid>
              <a:tr h="1454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smtClean="0">
                          <a:solidFill>
                            <a:schemeClr val="bg1"/>
                          </a:solidFill>
                        </a:rPr>
                        <a:t>Memória 2016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423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Total de emendas distritais inicial (lei)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      </a:t>
                      </a:r>
                      <a:r>
                        <a:rPr lang="pt-BR" sz="900" u="none" strike="noStrike" dirty="0" smtClean="0">
                          <a:solidFill>
                            <a:schemeClr val="bg1"/>
                          </a:solidFill>
                        </a:rPr>
                        <a:t>80.371.000,00   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90869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ALTERAÇÃO</a:t>
                      </a:r>
                      <a:b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t-BR" sz="900" u="none" strike="noStrike" dirty="0" smtClean="0">
                          <a:solidFill>
                            <a:schemeClr val="bg1"/>
                          </a:solidFill>
                        </a:rPr>
                        <a:t>Cancelamento / Suplementação)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-     57.649.244,00 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0259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pt-BR" sz="900" u="none" strike="noStrike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Inicial + Alterações)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      22.721.756,00 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5" name="Gráfico 14"/>
          <p:cNvGraphicFramePr/>
          <p:nvPr/>
        </p:nvGraphicFramePr>
        <p:xfrm>
          <a:off x="107504" y="1556792"/>
          <a:ext cx="46805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ixaDeTexto 1"/>
          <p:cNvSpPr txBox="1"/>
          <p:nvPr/>
        </p:nvSpPr>
        <p:spPr>
          <a:xfrm>
            <a:off x="251520" y="980728"/>
            <a:ext cx="4069352" cy="2200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/>
              <a:t>TOTAL DE EMENDAS AUTORIZADAS</a:t>
            </a:r>
            <a:r>
              <a:rPr lang="pt-BR" sz="900" baseline="0" dirty="0"/>
              <a:t> - R$15.182.625,77</a:t>
            </a:r>
            <a:endParaRPr lang="pt-BR" sz="900" dirty="0"/>
          </a:p>
        </p:txBody>
      </p:sp>
      <p:sp>
        <p:nvSpPr>
          <p:cNvPr id="24" name="Chave direita 23"/>
          <p:cNvSpPr/>
          <p:nvPr/>
        </p:nvSpPr>
        <p:spPr>
          <a:xfrm>
            <a:off x="4716016" y="2348880"/>
            <a:ext cx="360040" cy="2016224"/>
          </a:xfrm>
          <a:prstGeom prst="rightBrace">
            <a:avLst>
              <a:gd name="adj1" fmla="val 6488"/>
              <a:gd name="adj2" fmla="val 48819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BALANÇO 2016 – EXECUÇÃO DE EMENDAS DISTRITAIS</a:t>
            </a:r>
            <a:br>
              <a:rPr lang="pt-BR" dirty="0" smtClean="0"/>
            </a:br>
            <a:r>
              <a:rPr lang="pt-BR" sz="1400" dirty="0" smtClean="0"/>
              <a:t>Por Deputado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54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692311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-324544" y="692696"/>
          <a:ext cx="94685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07504" y="6021288"/>
          <a:ext cx="4176465" cy="8731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09622"/>
                <a:gridCol w="1366843"/>
              </a:tblGrid>
              <a:tr h="1454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smtClean="0">
                          <a:solidFill>
                            <a:schemeClr val="bg1"/>
                          </a:solidFill>
                        </a:rPr>
                        <a:t>Memória 2016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423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Total de emendas distritais inicial (lei)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      </a:t>
                      </a:r>
                      <a:r>
                        <a:rPr lang="pt-BR" sz="900" u="none" strike="noStrike" dirty="0" smtClean="0">
                          <a:solidFill>
                            <a:schemeClr val="bg1"/>
                          </a:solidFill>
                        </a:rPr>
                        <a:t>80.371.000,00   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90869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ALTERAÇÃO</a:t>
                      </a:r>
                      <a:b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t-BR" sz="900" u="none" strike="noStrike" dirty="0" smtClean="0">
                          <a:solidFill>
                            <a:schemeClr val="bg1"/>
                          </a:solidFill>
                        </a:rPr>
                        <a:t>Cancelamento / Suplementação)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-     57.649.244,00 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0259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pt-BR" sz="900" u="none" strike="noStrike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Inicial + Alterações)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      22.721.756,00 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BALANÇO 2016 – EXECUÇÃO DE EMENDAS DISTRITAIS</a:t>
            </a:r>
            <a:br>
              <a:rPr lang="pt-BR" dirty="0" smtClean="0"/>
            </a:br>
            <a:r>
              <a:rPr lang="pt-BR" sz="1400" dirty="0" smtClean="0"/>
              <a:t>Por Deputado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55</a:t>
            </a:fld>
            <a:endParaRPr lang="pt-BR"/>
          </a:p>
        </p:txBody>
      </p:sp>
      <p:graphicFrame>
        <p:nvGraphicFramePr>
          <p:cNvPr id="8" name="Gráfico 7"/>
          <p:cNvGraphicFramePr/>
          <p:nvPr/>
        </p:nvGraphicFramePr>
        <p:xfrm>
          <a:off x="-324544" y="404664"/>
          <a:ext cx="957706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7504" y="6021288"/>
          <a:ext cx="4176465" cy="8731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09622"/>
                <a:gridCol w="1366843"/>
              </a:tblGrid>
              <a:tr h="1454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smtClean="0">
                          <a:solidFill>
                            <a:schemeClr val="bg1"/>
                          </a:solidFill>
                        </a:rPr>
                        <a:t>Memória 2016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423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Total de emendas distritais inicial (lei)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      </a:t>
                      </a:r>
                      <a:r>
                        <a:rPr lang="pt-BR" sz="900" u="none" strike="noStrike" dirty="0" smtClean="0">
                          <a:solidFill>
                            <a:schemeClr val="bg1"/>
                          </a:solidFill>
                        </a:rPr>
                        <a:t>80.371.000,00   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90869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ALTERAÇÃO</a:t>
                      </a:r>
                      <a:b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</a:br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t-BR" sz="900" u="none" strike="noStrike" dirty="0" smtClean="0">
                          <a:solidFill>
                            <a:schemeClr val="bg1"/>
                          </a:solidFill>
                        </a:rPr>
                        <a:t>Cancelamento / Suplementação)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-     57.649.244,00 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0259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pt-BR" sz="900" u="none" strike="noStrike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Inicial + Alterações)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solidFill>
                            <a:schemeClr val="bg1"/>
                          </a:solidFill>
                        </a:rPr>
                        <a:t>      22.721.756,00 </a:t>
                      </a:r>
                      <a:endParaRPr lang="pt-BR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NOVACAP PELA POPULAÇÃO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OUVIDORIA / 2016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CANAIS DE ATENDIMENTO AO CIDADÃO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57</a:t>
            </a:fld>
            <a:endParaRPr lang="pt-BR"/>
          </a:p>
        </p:txBody>
      </p:sp>
      <p:pic>
        <p:nvPicPr>
          <p:cNvPr id="4101" name="Picture 5" descr="Registre sua manifestação - me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04653"/>
            <a:ext cx="2376264" cy="2051703"/>
          </a:xfrm>
          <a:prstGeom prst="rect">
            <a:avLst/>
          </a:prstGeom>
          <a:noFill/>
        </p:spPr>
      </p:pic>
      <p:pic>
        <p:nvPicPr>
          <p:cNvPr id="4103" name="Picture 7" descr="logo es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4912944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OUVIDORIA 2016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58</a:t>
            </a:fld>
            <a:endParaRPr lang="pt-BR"/>
          </a:p>
        </p:txBody>
      </p:sp>
      <p:pic>
        <p:nvPicPr>
          <p:cNvPr id="7" name="Picture 5" descr="Registre sua manifestação - me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052736"/>
            <a:ext cx="1052471" cy="908720"/>
          </a:xfrm>
          <a:prstGeom prst="rect">
            <a:avLst/>
          </a:prstGeom>
          <a:noFill/>
        </p:spPr>
      </p:pic>
      <p:graphicFrame>
        <p:nvGraphicFramePr>
          <p:cNvPr id="8" name="Gráfico 7"/>
          <p:cNvGraphicFramePr/>
          <p:nvPr/>
        </p:nvGraphicFramePr>
        <p:xfrm>
          <a:off x="323528" y="908720"/>
          <a:ext cx="882047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PERFIL DA NOVACAP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EMPREGADOS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692311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552728" cy="562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6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EMPREGADOS ATIVOS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62C8-9251-41FA-B230-0051D3AADEAB}" type="slidenum">
              <a:rPr lang="pt-BR" smtClean="0"/>
              <a:pPr/>
              <a:t>60</a:t>
            </a:fld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-1116632" y="1052736"/>
          <a:ext cx="72728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652120" y="4653136"/>
          <a:ext cx="3312368" cy="1280160"/>
        </p:xfrm>
        <a:graphic>
          <a:graphicData uri="http://schemas.openxmlformats.org/drawingml/2006/table">
            <a:tbl>
              <a:tblPr/>
              <a:tblGrid>
                <a:gridCol w="2727832"/>
                <a:gridCol w="58453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DIRETORIA DE EDIFICACOES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DIRETORIA DE URBANIZACAO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DIRETORIA ADMINISTRATIVA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DIRETORIA FINANCEIRA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ATIVO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685756"/>
            <a:ext cx="8784977" cy="49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53990"/>
            <a:ext cx="8784976" cy="50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2CA4-EEC7-4222-82B1-C9422A4985B1}" type="slidenum">
              <a:rPr lang="pt-BR" smtClean="0"/>
              <a:pPr/>
              <a:t>9</a:t>
            </a:fld>
            <a:endParaRPr lang="pt-BR"/>
          </a:p>
        </p:txBody>
      </p:sp>
      <p:graphicFrame>
        <p:nvGraphicFramePr>
          <p:cNvPr id="3" name="Gráfico 2"/>
          <p:cNvGraphicFramePr/>
          <p:nvPr/>
        </p:nvGraphicFramePr>
        <p:xfrm>
          <a:off x="1547664" y="836712"/>
          <a:ext cx="63367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rcRect b="24401"/>
          <a:stretch>
            <a:fillRect/>
          </a:stretch>
        </p:blipFill>
        <p:spPr>
          <a:xfrm>
            <a:off x="2555776" y="980728"/>
            <a:ext cx="4114800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3291</Words>
  <Application>Microsoft Office PowerPoint</Application>
  <PresentationFormat>Apresentação na tela (4:3)</PresentationFormat>
  <Paragraphs>845</Paragraphs>
  <Slides>60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6" baseType="lpstr">
      <vt:lpstr>Arial</vt:lpstr>
      <vt:lpstr>Arial Narrow</vt:lpstr>
      <vt:lpstr>Calibri</vt:lpstr>
      <vt:lpstr>Segoe UI</vt:lpstr>
      <vt:lpstr>Verdana</vt:lpstr>
      <vt:lpstr>Tema do Office</vt:lpstr>
      <vt:lpstr>APRESENTAÇÃO RESULTADO DA GESTÃO 2016</vt:lpstr>
      <vt:lpstr>O Papel da Novacap</vt:lpstr>
      <vt:lpstr>O que está no Papel</vt:lpstr>
      <vt:lpstr>EXECUÇÃO ORÇAMENTÁRIA  E FINANCEIRA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DE AUDITORIAS  E INSPEÇÕES</vt:lpstr>
      <vt:lpstr>Apresentação do PowerPoint</vt:lpstr>
      <vt:lpstr>Apresentação do PowerPoint</vt:lpstr>
      <vt:lpstr>Apresentação do PowerPoint</vt:lpstr>
      <vt:lpstr>DEMONSTRATIVO SINTÉTICO DAS VARIAÇÕES DO INVESTIMETO</vt:lpstr>
      <vt:lpstr>DIVIDENDOS E JUROS S/ CAPITAL PRÓPRIO PROPOSTOS A RECEBER</vt:lpstr>
      <vt:lpstr>Apresentação do PowerPoint</vt:lpstr>
      <vt:lpstr>LRF art. 67</vt:lpstr>
      <vt:lpstr>Portaria STN nº. 548, de 24 de setembro de 2015</vt:lpstr>
      <vt:lpstr>Lei 10.180/2001</vt:lpstr>
      <vt:lpstr>PRAZOS DE IMPLANTAÇÃO DOS PROCEDIMENTOS CONTÁBEIS PATRIMONIAIS DE MENSURAÇÃO E AVALIAÇÃO (ESTADOS E DF)</vt:lpstr>
      <vt:lpstr>DESEMPENHO DOS  PROGRAMAS TEMÁTICOS</vt:lpstr>
      <vt:lpstr>DESEMPENHO DOS PROGRAMAS TEMÁTICOS  VISÃO GERAL</vt:lpstr>
      <vt:lpstr>DESEMPENHO DOS PROGRAMAS TEMÁTICOS  VISÃO GERAL</vt:lpstr>
      <vt:lpstr>DESEMPENHO DOS PROGRAMAS TEMÁTICOS</vt:lpstr>
      <vt:lpstr>DESEMPENHO DOS PROGRAMAS TEMÁTICOS</vt:lpstr>
      <vt:lpstr>DESEMPENHO DOS PROGRAMAS TEMÁTICOS</vt:lpstr>
      <vt:lpstr>DESEMPENHO DOS PROGRAMAS TEMÁTICOS</vt:lpstr>
      <vt:lpstr>DESEMPENHO DOS PROGRAMAS TEMÁTICOS</vt:lpstr>
      <vt:lpstr>DESEMPENHO DOS PROGRAMAS TEMÁTICOS</vt:lpstr>
      <vt:lpstr>DESEMPENHO DOS PROGRAMAS TEMÁTICOS</vt:lpstr>
      <vt:lpstr>DESEMPENHO DOS PROGRAMAS TEMÁTICOS</vt:lpstr>
      <vt:lpstr>DESEMPENHO DOS PROGRAMAS TEMÁTICOS</vt:lpstr>
      <vt:lpstr>DESEMPENHO DOS PROGRAMAS TEMÁTICOS</vt:lpstr>
      <vt:lpstr>DESEMPENHO DOS PROGRAMAS TEMÁTICOS</vt:lpstr>
      <vt:lpstr>DESEMPENHO DOS PROGRAMAS TEMÁTICOS</vt:lpstr>
      <vt:lpstr>PRINCIPAIS  OBRAS EM 2016 </vt:lpstr>
      <vt:lpstr>DIRETORIA DE EDIFICAÇÕES </vt:lpstr>
      <vt:lpstr>DIRETORIA DE EDIFICAÇÕES </vt:lpstr>
      <vt:lpstr>DIRETORIA DE EDIFICAÇÕES </vt:lpstr>
      <vt:lpstr>DIRETORIA DE URBANIZAÇÃO</vt:lpstr>
      <vt:lpstr>DIRETORIA DE URBANIZAÇÃO</vt:lpstr>
      <vt:lpstr>DIRETORIA DE URBANIZAÇÃO</vt:lpstr>
      <vt:lpstr>DIRETORIA DE URBANIZAÇÃO</vt:lpstr>
      <vt:lpstr>DIRETORIA DE URBANIZAÇÃO</vt:lpstr>
      <vt:lpstr>TRABALHO CONJUNTO DE TODAS AS DIRETORIAS</vt:lpstr>
      <vt:lpstr>LICITAÇÕES 2016</vt:lpstr>
      <vt:lpstr>Licitações 2016</vt:lpstr>
      <vt:lpstr>SISTEMAS CORPORATIVOS</vt:lpstr>
      <vt:lpstr>SISJUR – Acompanhamento de ações judiciais</vt:lpstr>
      <vt:lpstr>EMENDAS DISTRITAIS 2016</vt:lpstr>
      <vt:lpstr>BALANÇO 2016 – EXECUÇÃO DE EMENDAS DISTRITAIS</vt:lpstr>
      <vt:lpstr>BALANÇO 2016 – EXECUÇÃO DE EMENDAS DISTRITAIS</vt:lpstr>
      <vt:lpstr>BALANÇO 2016 – EXECUÇÃO DE EMENDAS DISTRITAIS Por Deputado</vt:lpstr>
      <vt:lpstr>BALANÇO 2016 – EXECUÇÃO DE EMENDAS DISTRITAIS Por Deputado</vt:lpstr>
      <vt:lpstr>A NOVACAP PELA POPULAÇÃO</vt:lpstr>
      <vt:lpstr>CANAIS DE ATENDIMENTO AO CIDADÃO</vt:lpstr>
      <vt:lpstr>OUVIDORIA 2016</vt:lpstr>
      <vt:lpstr>PERFIL DA NOVACAP</vt:lpstr>
      <vt:lpstr>EMPREGADOS ATIVOS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ana.ramos</dc:creator>
  <cp:lastModifiedBy>Cleonice Sanches Lima</cp:lastModifiedBy>
  <cp:revision>162</cp:revision>
  <dcterms:created xsi:type="dcterms:W3CDTF">2017-02-21T13:46:03Z</dcterms:created>
  <dcterms:modified xsi:type="dcterms:W3CDTF">2017-06-20T14:35:43Z</dcterms:modified>
</cp:coreProperties>
</file>